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1114" r:id="rId2"/>
    <p:sldId id="1079" r:id="rId3"/>
    <p:sldId id="1116" r:id="rId4"/>
    <p:sldId id="1117" r:id="rId5"/>
    <p:sldId id="1118" r:id="rId6"/>
    <p:sldId id="1119" r:id="rId7"/>
    <p:sldId id="1120" r:id="rId8"/>
    <p:sldId id="1121" r:id="rId9"/>
    <p:sldId id="1110" r:id="rId10"/>
    <p:sldId id="1111" r:id="rId11"/>
    <p:sldId id="1112" r:id="rId12"/>
    <p:sldId id="1113" r:id="rId13"/>
    <p:sldId id="1133" r:id="rId14"/>
    <p:sldId id="1090" r:id="rId15"/>
    <p:sldId id="1091" r:id="rId16"/>
    <p:sldId id="1092" r:id="rId17"/>
    <p:sldId id="1109" r:id="rId18"/>
    <p:sldId id="818" r:id="rId19"/>
    <p:sldId id="819" r:id="rId20"/>
    <p:sldId id="820" r:id="rId21"/>
    <p:sldId id="920" r:id="rId22"/>
    <p:sldId id="1128" r:id="rId23"/>
    <p:sldId id="1132" r:id="rId24"/>
    <p:sldId id="1129" r:id="rId25"/>
    <p:sldId id="1130" r:id="rId26"/>
    <p:sldId id="1122" r:id="rId27"/>
    <p:sldId id="1131" r:id="rId28"/>
    <p:sldId id="1099" r:id="rId29"/>
    <p:sldId id="256" r:id="rId30"/>
    <p:sldId id="955" r:id="rId31"/>
    <p:sldId id="259" r:id="rId32"/>
    <p:sldId id="1034" r:id="rId33"/>
    <p:sldId id="826" r:id="rId34"/>
    <p:sldId id="821" r:id="rId35"/>
    <p:sldId id="822" r:id="rId36"/>
    <p:sldId id="823" r:id="rId37"/>
    <p:sldId id="824" r:id="rId3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227">
          <p15:clr>
            <a:srgbClr val="A4A3A4"/>
          </p15:clr>
        </p15:guide>
        <p15:guide id="2" pos="265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000"/>
    <a:srgbClr val="FF0000"/>
    <a:srgbClr val="996600"/>
    <a:srgbClr val="FF9933"/>
    <a:srgbClr val="FFCC99"/>
    <a:srgbClr val="FFCCCC"/>
    <a:srgbClr val="99FF33"/>
    <a:srgbClr val="F9EB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642" autoAdjust="0"/>
    <p:restoredTop sz="86271" autoAdjust="0"/>
  </p:normalViewPr>
  <p:slideViewPr>
    <p:cSldViewPr showGuides="1">
      <p:cViewPr varScale="1">
        <p:scale>
          <a:sx n="58" d="100"/>
          <a:sy n="58" d="100"/>
        </p:scale>
        <p:origin x="868" y="52"/>
      </p:cViewPr>
      <p:guideLst>
        <p:guide orient="horz" pos="3227"/>
        <p:guide pos="2654"/>
      </p:guideLst>
    </p:cSldViewPr>
  </p:slideViewPr>
  <p:outlineViewPr>
    <p:cViewPr>
      <p:scale>
        <a:sx n="33" d="100"/>
        <a:sy n="33" d="100"/>
      </p:scale>
      <p:origin x="0" y="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80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DE41AC-0EAD-4891-92B3-F68F6D862D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61FD68-78CA-4970-B257-BFC0302015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4F636-BF84-418B-A1A3-CCC044E2610F}" type="datetimeFigureOut">
              <a:rPr lang="en-PH" smtClean="0"/>
              <a:t>17/05/2023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21ED00-3767-4CC6-AAD4-BB79A8429C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C6BC7-1313-4F8C-8BEB-944DB9578F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1ABCA-CFF4-475F-8364-46D9F49CD4F3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9231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8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9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2643188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9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D7F2ECA-F255-2845-9E7B-47A35BFFA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258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7F2ECA-F255-2845-9E7B-47A35BFFA3F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17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1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02518FF7-E679-4AEA-918A-0745930EF047}" type="datetime1">
              <a:rPr lang="en-US" smtClean="0">
                <a:latin typeface="Times New Roman" pitchFamily="18" charset="0"/>
              </a:rPr>
              <a:pPr>
                <a:defRPr/>
              </a:pPr>
              <a:t>5/17/2023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63491" name="Rectangle 1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DD9B2D-4530-4E6A-9473-9D0D69A357D9}" type="slidenum">
              <a:rPr lang="en-US" smtClean="0">
                <a:latin typeface="Times New Roman" pitchFamily="18" charset="0"/>
              </a:rPr>
              <a:pPr>
                <a:defRPr/>
              </a:pPr>
              <a:t>37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373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7F2ECA-F255-2845-9E7B-47A35BFFA3F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40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7F2ECA-F255-2845-9E7B-47A35BFFA3F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64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1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A358FE7A-9BC2-49F4-A35C-31D460EE3368}" type="datetime1">
              <a:rPr lang="en-US" smtClean="0">
                <a:latin typeface="Times New Roman" pitchFamily="18" charset="0"/>
              </a:rPr>
              <a:pPr>
                <a:defRPr/>
              </a:pPr>
              <a:t>5/17/2023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43011" name="Rectangle 1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D18CF7-6C04-45FB-8DF2-6C5ECABBA8B1}" type="slidenum">
              <a:rPr lang="en-US" smtClean="0">
                <a:latin typeface="Times New Roman" pitchFamily="18" charset="0"/>
              </a:rPr>
              <a:pPr>
                <a:defRPr/>
              </a:pPr>
              <a:t>18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29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1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D4C37450-70F2-424E-9F58-63278F17D65D}" type="datetime1">
              <a:rPr lang="en-US" smtClean="0">
                <a:latin typeface="Times New Roman" pitchFamily="18" charset="0"/>
              </a:rPr>
              <a:pPr>
                <a:defRPr/>
              </a:pPr>
              <a:t>5/17/2023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44035" name="Rectangle 1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E19C69-4697-4DE4-AD45-29B3C853133E}" type="slidenum">
              <a:rPr lang="en-US" smtClean="0">
                <a:latin typeface="Times New Roman" pitchFamily="18" charset="0"/>
              </a:rPr>
              <a:pPr>
                <a:defRPr/>
              </a:pPr>
              <a:t>19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302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1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F7DD8A55-72F9-407F-839A-A02B8F12BD25}" type="datetime1">
              <a:rPr lang="en-US" smtClean="0">
                <a:latin typeface="Times New Roman" pitchFamily="18" charset="0"/>
              </a:rPr>
              <a:pPr>
                <a:defRPr/>
              </a:pPr>
              <a:t>5/17/2023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54275" name="Rectangle 1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5FBED9-9BFD-4B7B-83BB-E45CDCE81E83}" type="slidenum">
              <a:rPr lang="en-US" smtClean="0">
                <a:latin typeface="Times New Roman" pitchFamily="18" charset="0"/>
              </a:rPr>
              <a:pPr>
                <a:defRPr/>
              </a:pPr>
              <a:t>21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kumimoji="1" lang="en-US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903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C161A3-3C56-4DCD-8F10-07762E275C65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1195388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071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1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15C470CE-4157-4CA5-BDC8-A13BEFCFEBD9}" type="datetime1">
              <a:rPr lang="en-US" smtClean="0">
                <a:latin typeface="Times New Roman" pitchFamily="18" charset="0"/>
              </a:rPr>
              <a:pPr>
                <a:defRPr/>
              </a:pPr>
              <a:t>5/17/2023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61443" name="Rectangle 1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56C1A6-71F5-405F-87C3-ABBE5F143533}" type="slidenum">
              <a:rPr lang="en-US" smtClean="0">
                <a:latin typeface="Times New Roman" pitchFamily="18" charset="0"/>
              </a:rPr>
              <a:pPr>
                <a:defRPr/>
              </a:pPr>
              <a:t>35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12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1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552F86B4-E93A-49A9-8173-A27CF021F130}" type="datetime1">
              <a:rPr lang="en-US" smtClean="0">
                <a:latin typeface="Times New Roman" pitchFamily="18" charset="0"/>
              </a:rPr>
              <a:pPr>
                <a:defRPr/>
              </a:pPr>
              <a:t>5/17/2023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62467" name="Rectangle 1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4803B3-9D2B-4016-AC7B-9FE9359DC3DA}" type="slidenum">
              <a:rPr lang="en-US" smtClean="0">
                <a:latin typeface="Times New Roman" pitchFamily="18" charset="0"/>
              </a:rPr>
              <a:pPr>
                <a:defRPr/>
              </a:pPr>
              <a:t>36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983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861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57200" y="2363788"/>
            <a:ext cx="8153400" cy="1600200"/>
            <a:chOff x="288" y="1489"/>
            <a:chExt cx="5136" cy="1008"/>
          </a:xfrm>
        </p:grpSpPr>
        <p:sp>
          <p:nvSpPr>
            <p:cNvPr id="5" name="Arc 2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Arc 3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Arc 4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423863" y="1447800"/>
            <a:ext cx="7956550" cy="114300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FDEA1-A990-5C4F-BB5B-B29D84BF2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69996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BF8D2-48D7-C44D-ACB4-287BB0D43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50186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8588" y="381000"/>
            <a:ext cx="1979612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381000"/>
            <a:ext cx="5786438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956DA-DE38-1E4B-A3ED-05461FC0C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89456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17B32-8182-794E-BAD4-50DB09F1A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68414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3EF78-D33D-4447-BEB6-8FD390A65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16443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32997-9F80-3946-8B38-1E311B4F5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80434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A5E46-45FF-7B40-B168-85F1FA8CFF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98177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F010A-14C9-FD4C-8B68-52FD30BE7B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00246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E2821-D9BB-E748-AACD-17E11BAEF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1016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E75FF-D131-4946-9B7E-714B09EBC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97451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020A8-FC9E-444A-86E1-9528B83FE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40403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457200" y="992188"/>
            <a:ext cx="8153400" cy="1600200"/>
            <a:chOff x="288" y="625"/>
            <a:chExt cx="5136" cy="1008"/>
          </a:xfrm>
        </p:grpSpPr>
        <p:sp>
          <p:nvSpPr>
            <p:cNvPr id="2" name="Arc 2"/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7" name="Arc 3"/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8" name="Arc 4"/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9" name="AutoShape 5"/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381000"/>
            <a:ext cx="7918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52685B0B-B0AC-6542-9FF4-399E60E65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>
    <p:dissolve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457200" y="1905000"/>
            <a:ext cx="7956550" cy="1143000"/>
          </a:xfrm>
        </p:spPr>
        <p:txBody>
          <a:bodyPr/>
          <a:lstStyle/>
          <a:p>
            <a:r>
              <a:rPr lang="en-US" sz="6000" i="0" dirty="0" smtClean="0"/>
              <a:t>REVOLUTIONIZING HIGHER EDUCATION</a:t>
            </a:r>
            <a:endParaRPr lang="en-PH" sz="6000" i="0" dirty="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>
          <a:xfrm>
            <a:off x="2012950" y="3886200"/>
            <a:ext cx="6400800" cy="1752600"/>
          </a:xfrm>
        </p:spPr>
        <p:txBody>
          <a:bodyPr/>
          <a:lstStyle/>
          <a:p>
            <a:pPr algn="r"/>
            <a:r>
              <a:rPr lang="en-US" dirty="0" smtClean="0"/>
              <a:t>20</a:t>
            </a:r>
            <a:r>
              <a:rPr lang="en-US" baseline="30000" dirty="0" smtClean="0"/>
              <a:t>TH</a:t>
            </a:r>
            <a:r>
              <a:rPr lang="en-US" dirty="0" smtClean="0"/>
              <a:t> PATEF-UPDATE</a:t>
            </a:r>
          </a:p>
          <a:p>
            <a:pPr algn="r"/>
            <a:r>
              <a:rPr lang="en-US" dirty="0" smtClean="0"/>
              <a:t>Century Park Hotel</a:t>
            </a:r>
          </a:p>
          <a:p>
            <a:pPr algn="r"/>
            <a:r>
              <a:rPr lang="en-US" dirty="0" smtClean="0"/>
              <a:t>May 17 2023 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71810825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3962400"/>
            <a:ext cx="2362200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Data in Review on Learning Poverty and Literacy in the Philippines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86248" y="228600"/>
            <a:ext cx="6249489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Arial Narrow" panose="020B0606020202030204" pitchFamily="34" charset="0"/>
              </a:rPr>
              <a:t>PISA 2018</a:t>
            </a:r>
          </a:p>
          <a:p>
            <a:pPr algn="l"/>
            <a:r>
              <a:rPr lang="en-US" sz="2400" dirty="0">
                <a:latin typeface="Arial Narrow" panose="020B0606020202030204" pitchFamily="34" charset="0"/>
              </a:rPr>
              <a:t>○ The Philippines </a:t>
            </a:r>
            <a:r>
              <a:rPr lang="en-US" sz="2400" u="sng" dirty="0">
                <a:latin typeface="Arial Narrow" panose="020B0606020202030204" pitchFamily="34" charset="0"/>
              </a:rPr>
              <a:t>ranked last </a:t>
            </a:r>
            <a:r>
              <a:rPr lang="en-US" sz="2400" dirty="0">
                <a:latin typeface="Arial Narrow" panose="020B0606020202030204" pitchFamily="34" charset="0"/>
              </a:rPr>
              <a:t>among 79 participating countries </a:t>
            </a:r>
            <a:r>
              <a:rPr lang="en-US" sz="2400" dirty="0" smtClean="0">
                <a:latin typeface="Arial Narrow" panose="020B0606020202030204" pitchFamily="34" charset="0"/>
              </a:rPr>
              <a:t>and economies </a:t>
            </a:r>
            <a:r>
              <a:rPr lang="en-US" sz="2400" dirty="0">
                <a:latin typeface="Arial Narrow" panose="020B0606020202030204" pitchFamily="34" charset="0"/>
              </a:rPr>
              <a:t>in reading and second to last in science and mathematics.</a:t>
            </a:r>
          </a:p>
          <a:p>
            <a:pPr algn="l"/>
            <a:r>
              <a:rPr lang="en-US" sz="2400" dirty="0">
                <a:latin typeface="Arial Narrow" panose="020B0606020202030204" pitchFamily="34" charset="0"/>
              </a:rPr>
              <a:t>○ </a:t>
            </a:r>
            <a:r>
              <a:rPr lang="en-US" sz="2400" u="sng" dirty="0">
                <a:latin typeface="Arial Narrow" panose="020B0606020202030204" pitchFamily="34" charset="0"/>
              </a:rPr>
              <a:t>At least 78% of students in the Philippines failed </a:t>
            </a:r>
            <a:r>
              <a:rPr lang="en-US" sz="2400" dirty="0">
                <a:latin typeface="Arial Narrow" panose="020B0606020202030204" pitchFamily="34" charset="0"/>
              </a:rPr>
              <a:t>to reach </a:t>
            </a:r>
            <a:r>
              <a:rPr lang="en-US" sz="2400" dirty="0" smtClean="0">
                <a:latin typeface="Arial Narrow" panose="020B0606020202030204" pitchFamily="34" charset="0"/>
              </a:rPr>
              <a:t>minimum levels </a:t>
            </a:r>
            <a:r>
              <a:rPr lang="en-US" sz="2400" dirty="0">
                <a:latin typeface="Arial Narrow" panose="020B0606020202030204" pitchFamily="34" charset="0"/>
              </a:rPr>
              <a:t>of proficiency in each of the three PISA subjects.</a:t>
            </a:r>
          </a:p>
          <a:p>
            <a:pPr algn="l"/>
            <a:r>
              <a:rPr lang="en-US" sz="2400" dirty="0">
                <a:latin typeface="Arial Narrow" panose="020B0606020202030204" pitchFamily="34" charset="0"/>
              </a:rPr>
              <a:t>■ 19% achieved the minimum proficiency level of Overall </a:t>
            </a:r>
            <a:r>
              <a:rPr lang="en-US" sz="2400" dirty="0" err="1" smtClean="0">
                <a:latin typeface="Arial Narrow" panose="020B0606020202030204" pitchFamily="34" charset="0"/>
              </a:rPr>
              <a:t>ReadingLiteracy</a:t>
            </a:r>
            <a:r>
              <a:rPr lang="en-US" sz="2400" dirty="0">
                <a:latin typeface="Arial Narrow" panose="020B0606020202030204" pitchFamily="34" charset="0"/>
              </a:rPr>
              <a:t>.</a:t>
            </a:r>
          </a:p>
          <a:p>
            <a:pPr algn="l"/>
            <a:r>
              <a:rPr lang="en-US" sz="2400" dirty="0">
                <a:latin typeface="Arial Narrow" panose="020B0606020202030204" pitchFamily="34" charset="0"/>
              </a:rPr>
              <a:t>■ 19% achieved the minimum proficiency level of Overall Math </a:t>
            </a:r>
            <a:r>
              <a:rPr lang="en-US" sz="2400" dirty="0" smtClean="0">
                <a:latin typeface="Arial Narrow" panose="020B0606020202030204" pitchFamily="34" charset="0"/>
              </a:rPr>
              <a:t>Literacy, Level </a:t>
            </a:r>
            <a:r>
              <a:rPr lang="en-US" sz="2400" dirty="0">
                <a:latin typeface="Arial Narrow" panose="020B0606020202030204" pitchFamily="34" charset="0"/>
              </a:rPr>
              <a:t>2 or higher.</a:t>
            </a:r>
          </a:p>
          <a:p>
            <a:pPr algn="l"/>
            <a:r>
              <a:rPr lang="en-US" sz="2400" dirty="0">
                <a:latin typeface="Arial Narrow" panose="020B0606020202030204" pitchFamily="34" charset="0"/>
              </a:rPr>
              <a:t>■ 22% of students attained Level 2 or higher in Science.</a:t>
            </a:r>
          </a:p>
          <a:p>
            <a:pPr algn="l"/>
            <a:endParaRPr lang="en-US" sz="2400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547689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Source: Philippine Business for Education Higher Education Summit 2023</a:t>
            </a:r>
          </a:p>
        </p:txBody>
      </p:sp>
    </p:spTree>
    <p:extLst>
      <p:ext uri="{BB962C8B-B14F-4D97-AF65-F5344CB8AC3E}">
        <p14:creationId xmlns:p14="http://schemas.microsoft.com/office/powerpoint/2010/main" val="112737997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4360" y="759365"/>
            <a:ext cx="7711439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Data in Review on Learning Poverty and Literacy in the Philippines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4590" y="6067851"/>
            <a:ext cx="4359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Source: Philippine Business for Education Higher Education Summit 2023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669" t="21160" r="14426" b="10983"/>
          <a:stretch/>
        </p:blipFill>
        <p:spPr>
          <a:xfrm>
            <a:off x="3448594" y="1812262"/>
            <a:ext cx="4931831" cy="40551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2089" y="1812262"/>
            <a:ext cx="2890157" cy="39703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In a study conducted by the World Bank in 2021, it reported that </a:t>
            </a:r>
            <a:r>
              <a:rPr lang="en-US" sz="1800" u="sng" dirty="0">
                <a:solidFill>
                  <a:schemeClr val="bg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learning poverty in the Philippines</a:t>
            </a:r>
            <a: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was estimated at </a:t>
            </a:r>
            <a:r>
              <a:rPr lang="en-US" sz="27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90.9%</a:t>
            </a:r>
            <a: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in 2019.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Below shows that learning poverty in the Philippines is </a:t>
            </a:r>
            <a:r>
              <a:rPr lang="en-US" sz="2700" dirty="0">
                <a:solidFill>
                  <a:schemeClr val="bg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55.9% </a:t>
            </a:r>
            <a: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higher than the average for East Asia and Pacific region and 30% higher than the average for lower middle income countries</a:t>
            </a:r>
          </a:p>
        </p:txBody>
      </p:sp>
      <p:sp>
        <p:nvSpPr>
          <p:cNvPr id="7" name="Oval 6"/>
          <p:cNvSpPr/>
          <p:nvPr/>
        </p:nvSpPr>
        <p:spPr>
          <a:xfrm>
            <a:off x="3660867" y="2199459"/>
            <a:ext cx="5123906" cy="9797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8" name="Rectangle 7"/>
          <p:cNvSpPr/>
          <p:nvPr/>
        </p:nvSpPr>
        <p:spPr>
          <a:xfrm>
            <a:off x="3660868" y="1812261"/>
            <a:ext cx="875210" cy="387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319308666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8070" y="457200"/>
            <a:ext cx="7712529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Data in Review on Learning Poverty and Literacy in the Philippines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936903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Source: Philippine Business for Education Higher Education Summit 2023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472" t="28125" r="18743" b="15446"/>
          <a:stretch/>
        </p:blipFill>
        <p:spPr>
          <a:xfrm>
            <a:off x="181863" y="1794800"/>
            <a:ext cx="5040014" cy="483460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4725" y="1794801"/>
            <a:ext cx="60742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5324530" y="1874252"/>
            <a:ext cx="3618412" cy="40626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 Narrow" panose="020B0606020202030204" pitchFamily="34" charset="0"/>
              </a:rPr>
              <a:t>The Philippines has an </a:t>
            </a:r>
            <a:r>
              <a:rPr lang="en-US" sz="2100" u="sng" dirty="0">
                <a:latin typeface="Arial Narrow" panose="020B0606020202030204" pitchFamily="34" charset="0"/>
              </a:rPr>
              <a:t>estimated learning gap of about </a:t>
            </a:r>
            <a:r>
              <a:rPr lang="en-US" sz="2700" b="1" dirty="0">
                <a:latin typeface="Arial Narrow" panose="020B0606020202030204" pitchFamily="34" charset="0"/>
              </a:rPr>
              <a:t>5.5 years</a:t>
            </a:r>
            <a:r>
              <a:rPr lang="en-US" sz="2100" dirty="0">
                <a:latin typeface="Arial Narrow" panose="020B0606020202030204" pitchFamily="34" charset="0"/>
              </a:rPr>
              <a:t>, as illustrated in the Figure below. The learning gap is larger than its neighbors. This finding can be interpreted to mean that an average Filipino student </a:t>
            </a:r>
            <a:r>
              <a:rPr lang="en-US" sz="2100" u="sng" dirty="0">
                <a:latin typeface="Arial Narrow" panose="020B0606020202030204" pitchFamily="34" charset="0"/>
              </a:rPr>
              <a:t>spent more time in school but was less productive </a:t>
            </a:r>
            <a:r>
              <a:rPr lang="en-US" sz="2100" dirty="0">
                <a:latin typeface="Arial Narrow" panose="020B0606020202030204" pitchFamily="34" charset="0"/>
              </a:rPr>
              <a:t>than their counterparts in comparator countries.</a:t>
            </a:r>
          </a:p>
        </p:txBody>
      </p:sp>
    </p:spTree>
    <p:extLst>
      <p:ext uri="{BB962C8B-B14F-4D97-AF65-F5344CB8AC3E}">
        <p14:creationId xmlns:p14="http://schemas.microsoft.com/office/powerpoint/2010/main" val="106091383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990600" y="4572000"/>
            <a:ext cx="7956550" cy="1143000"/>
          </a:xfrm>
        </p:spPr>
        <p:txBody>
          <a:bodyPr/>
          <a:lstStyle/>
          <a:p>
            <a:r>
              <a:rPr lang="en-US" sz="6000" i="0" dirty="0" smtClean="0"/>
              <a:t>REVOLUTIONIZING HIGHER EDUCATION</a:t>
            </a:r>
            <a:endParaRPr lang="en-PH" sz="6000" i="0" dirty="0"/>
          </a:p>
        </p:txBody>
      </p:sp>
    </p:spTree>
    <p:extLst>
      <p:ext uri="{BB962C8B-B14F-4D97-AF65-F5344CB8AC3E}">
        <p14:creationId xmlns:p14="http://schemas.microsoft.com/office/powerpoint/2010/main" val="88857253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48200"/>
            <a:ext cx="3346450" cy="1143000"/>
          </a:xfrm>
        </p:spPr>
        <p:txBody>
          <a:bodyPr/>
          <a:lstStyle/>
          <a:p>
            <a:r>
              <a:rPr lang="en-PH" sz="3200" dirty="0" smtClean="0"/>
              <a:t>CURRENT REALITIES </a:t>
            </a:r>
            <a:endParaRPr lang="en-PH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943600"/>
          </a:xfrm>
        </p:spPr>
        <p:txBody>
          <a:bodyPr/>
          <a:lstStyle/>
          <a:p>
            <a:pPr algn="ctr"/>
            <a:r>
              <a:rPr lang="en-PH" dirty="0" smtClean="0"/>
              <a:t>QUALITY IS NON-NEGOTIABLE; IT IS COMPELLING</a:t>
            </a:r>
          </a:p>
          <a:p>
            <a:pPr algn="ctr"/>
            <a:r>
              <a:rPr lang="en-PH" dirty="0" smtClean="0"/>
              <a:t>CERTAINLY, QUALITY IS COMPROMISED</a:t>
            </a:r>
          </a:p>
          <a:p>
            <a:pPr algn="ctr"/>
            <a:r>
              <a:rPr lang="en-PH" dirty="0" smtClean="0"/>
              <a:t>SEAMLESSNESS IN QUALITY </a:t>
            </a:r>
          </a:p>
          <a:p>
            <a:pPr algn="ctr"/>
            <a:r>
              <a:rPr lang="en-PH" dirty="0" smtClean="0"/>
              <a:t>PORTABILITY FOR LEARNING COMPETENCY</a:t>
            </a:r>
          </a:p>
        </p:txBody>
      </p:sp>
    </p:spTree>
    <p:extLst>
      <p:ext uri="{BB962C8B-B14F-4D97-AF65-F5344CB8AC3E}">
        <p14:creationId xmlns:p14="http://schemas.microsoft.com/office/powerpoint/2010/main" val="364406126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48200"/>
            <a:ext cx="3346450" cy="1143000"/>
          </a:xfrm>
        </p:spPr>
        <p:txBody>
          <a:bodyPr/>
          <a:lstStyle/>
          <a:p>
            <a:r>
              <a:rPr lang="en-PH" sz="3200" dirty="0" smtClean="0"/>
              <a:t>CURRENT REALITIES </a:t>
            </a:r>
            <a:endParaRPr lang="en-PH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943600"/>
          </a:xfrm>
        </p:spPr>
        <p:txBody>
          <a:bodyPr/>
          <a:lstStyle/>
          <a:p>
            <a:r>
              <a:rPr lang="en-US" sz="3600" dirty="0" smtClean="0"/>
              <a:t>Delay in Achieving UN Sustainable Goal 4</a:t>
            </a:r>
          </a:p>
          <a:p>
            <a:r>
              <a:rPr lang="en-US" sz="3600" dirty="0" err="1" smtClean="0"/>
              <a:t>Covid</a:t>
            </a:r>
            <a:r>
              <a:rPr lang="en-US" sz="3600" dirty="0" smtClean="0"/>
              <a:t> 19 Pandemic and Education </a:t>
            </a:r>
            <a:endParaRPr lang="en-PH" sz="3600" dirty="0"/>
          </a:p>
          <a:p>
            <a:pPr lvl="1"/>
            <a:r>
              <a:rPr lang="en-US" sz="3600" dirty="0" smtClean="0"/>
              <a:t>Technology</a:t>
            </a:r>
          </a:p>
          <a:p>
            <a:pPr lvl="1"/>
            <a:r>
              <a:rPr lang="en-US" sz="3600" dirty="0" smtClean="0"/>
              <a:t>Teacher Capacities</a:t>
            </a:r>
          </a:p>
          <a:p>
            <a:pPr lvl="1"/>
            <a:r>
              <a:rPr lang="en-US" sz="3600" dirty="0" smtClean="0"/>
              <a:t>Inequalities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41678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48200"/>
            <a:ext cx="3346450" cy="1143000"/>
          </a:xfrm>
        </p:spPr>
        <p:txBody>
          <a:bodyPr/>
          <a:lstStyle/>
          <a:p>
            <a:r>
              <a:rPr lang="en-PH" sz="3200" dirty="0" smtClean="0"/>
              <a:t>CURRENT REALITIES </a:t>
            </a:r>
            <a:endParaRPr lang="en-PH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943600"/>
          </a:xfrm>
        </p:spPr>
        <p:txBody>
          <a:bodyPr/>
          <a:lstStyle/>
          <a:p>
            <a:r>
              <a:rPr lang="en-US" sz="3600" dirty="0" smtClean="0"/>
              <a:t>Emerging Landscape </a:t>
            </a:r>
          </a:p>
          <a:p>
            <a:r>
              <a:rPr lang="en-US" sz="3600" dirty="0" smtClean="0"/>
              <a:t>Range of New On Line Courses</a:t>
            </a:r>
          </a:p>
          <a:p>
            <a:r>
              <a:rPr lang="en-US" sz="3600" dirty="0" smtClean="0"/>
              <a:t>Increase Use of Open Education Resources (OER)</a:t>
            </a:r>
          </a:p>
          <a:p>
            <a:r>
              <a:rPr lang="en-US" sz="3600" dirty="0" smtClean="0"/>
              <a:t>New Ways of Student Assessment</a:t>
            </a:r>
          </a:p>
          <a:p>
            <a:r>
              <a:rPr lang="en-US" sz="3600" dirty="0" smtClean="0"/>
              <a:t>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34156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146" y="640187"/>
            <a:ext cx="2927797" cy="11430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17 UN Sustainable Development Goals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73" y="1856135"/>
            <a:ext cx="3205707" cy="498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152400"/>
            <a:ext cx="5562600" cy="3148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74163"/>
            <a:ext cx="6858000" cy="356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73" y="0"/>
            <a:ext cx="66675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52203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19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274638"/>
            <a:ext cx="7467600" cy="1143000"/>
          </a:xfrm>
          <a:ln>
            <a:miter lim="800000"/>
            <a:headEnd/>
            <a:tailEnd/>
          </a:ln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6350" stA="50000" endA="300" endPos="50000" dist="29997" dir="5400000" sy="-100000" algn="bl" rotWithShape="0"/>
                </a:effectLst>
                <a:latin typeface="Impact" pitchFamily="34" charset="0"/>
              </a:rPr>
              <a:t>The Unemployed</a:t>
            </a:r>
          </a:p>
        </p:txBody>
      </p:sp>
      <p:pic>
        <p:nvPicPr>
          <p:cNvPr id="905224" name="Picture 8" descr="C:\Users\Tommy Lopez\Pictures\ccap_talk\davaotres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6041066" y="3048000"/>
            <a:ext cx="2724150" cy="20574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8" name="TextBox 7"/>
          <p:cNvSpPr txBox="1"/>
          <p:nvPr/>
        </p:nvSpPr>
        <p:spPr>
          <a:xfrm>
            <a:off x="685800" y="1676400"/>
            <a:ext cx="80772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ctr" eaLnBrk="0" hangingPunct="0">
              <a:buClr>
                <a:schemeClr val="accent1">
                  <a:lumMod val="75000"/>
                </a:schemeClr>
              </a:buClr>
              <a:buFont typeface="Wingdings 2" pitchFamily="18" charset="2"/>
              <a:buChar char="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Unemployed are mostly young, unskilled, inexperienced, males, in the urban areas</a:t>
            </a:r>
          </a:p>
          <a:p>
            <a:pPr marL="457200" indent="-457200" algn="ctr" eaLnBrk="0" hangingPunct="0">
              <a:buClr>
                <a:schemeClr val="accent1">
                  <a:lumMod val="75000"/>
                </a:schemeClr>
              </a:buClr>
              <a:buFont typeface="Wingdings 2" pitchFamily="18" charset="2"/>
              <a:buChar char="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Youth accounts for almost half of total unemployed</a:t>
            </a:r>
          </a:p>
          <a:p>
            <a:pPr algn="ctr" eaLnBrk="0" hangingPunct="0">
              <a:buClr>
                <a:schemeClr val="accent1">
                  <a:lumMod val="75000"/>
                </a:schemeClr>
              </a:buClr>
              <a:buFont typeface="Wingdings 2" pitchFamily="18" charset="2"/>
              <a:buChar char=""/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5181600"/>
            <a:ext cx="80772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ctr" eaLnBrk="0" hangingPunct="0">
              <a:buClr>
                <a:schemeClr val="accent1">
                  <a:lumMod val="75000"/>
                </a:schemeClr>
              </a:buClr>
              <a:buFont typeface="Wingdings 2" pitchFamily="18" charset="2"/>
              <a:buChar char="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Spent more years in college than the employed</a:t>
            </a:r>
          </a:p>
          <a:p>
            <a:pPr marL="457200" indent="-457200" algn="ctr" eaLnBrk="0" hangingPunct="0">
              <a:buClr>
                <a:schemeClr val="accent1">
                  <a:lumMod val="75000"/>
                </a:schemeClr>
              </a:buClr>
              <a:buFont typeface="Wingdings 2" pitchFamily="18" charset="2"/>
              <a:buChar char="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Incidence of unemployment tends to increase with years of education</a:t>
            </a:r>
          </a:p>
        </p:txBody>
      </p:sp>
      <p:pic>
        <p:nvPicPr>
          <p:cNvPr id="11" name="Picture 8" descr="C:\Users\Tommy Lopez\Pictures\ccap_talk\davaot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2932" y="3048000"/>
            <a:ext cx="2743200" cy="20574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" name="Picture 8" descr="C:\Users\Tommy Lopez\Pictures\ccap_talk\davaotres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450850" y="3048000"/>
            <a:ext cx="2749550" cy="20574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66268460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7" name="Rectangle 3"/>
          <p:cNvSpPr>
            <a:spLocks noGrp="1" noChangeArrowheads="1"/>
          </p:cNvSpPr>
          <p:nvPr>
            <p:ph idx="1"/>
          </p:nvPr>
        </p:nvSpPr>
        <p:spPr>
          <a:xfrm>
            <a:off x="3429000" y="2362200"/>
            <a:ext cx="5257800" cy="4038600"/>
          </a:xfrm>
        </p:spPr>
        <p:txBody>
          <a:bodyPr>
            <a:normAutofit/>
          </a:bodyPr>
          <a:lstStyle/>
          <a:p>
            <a:pPr marL="420624" indent="-38404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A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6" charset="0"/>
              </a:rPr>
              <a:t>failure in the examination or interview</a:t>
            </a:r>
          </a:p>
          <a:p>
            <a:pPr marL="420624" indent="-38404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A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6" charset="0"/>
              </a:rPr>
              <a:t>poor communication skills; </a:t>
            </a:r>
          </a:p>
          <a:p>
            <a:pPr marL="420624" indent="-38404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A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6" charset="0"/>
              </a:rPr>
              <a:t>residence of the applicant is far from the jobsite; </a:t>
            </a:r>
          </a:p>
          <a:p>
            <a:pPr marL="420624" indent="-38404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A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6" charset="0"/>
              </a:rPr>
              <a:t>lack of extensive work experience; and</a:t>
            </a:r>
          </a:p>
          <a:p>
            <a:pPr marL="420624" indent="-38404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A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6" charset="0"/>
              </a:rPr>
              <a:t>inconsistency in the submitted information and documents vis-à-vis claims of the applicants.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07269" name="Picture 5" descr="makati_work"/>
          <p:cNvPicPr>
            <a:picLocks noChangeAspect="1" noChangeArrowheads="1"/>
          </p:cNvPicPr>
          <p:nvPr/>
        </p:nvPicPr>
        <p:blipFill>
          <a:blip r:embed="rId3" cstate="print">
            <a:lum bright="24000" contrast="30000"/>
          </a:blip>
          <a:srcRect/>
          <a:stretch>
            <a:fillRect/>
          </a:stretch>
        </p:blipFill>
        <p:spPr bwMode="auto">
          <a:xfrm>
            <a:off x="888652" y="2286000"/>
            <a:ext cx="2540088" cy="19034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07270" name="Picture 6" descr="makati_work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9000" y="4254499"/>
            <a:ext cx="2540000" cy="21211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07271" name="WordArt 7"/>
          <p:cNvSpPr>
            <a:spLocks noChangeArrowheads="1" noChangeShapeType="1" noTextEdit="1"/>
          </p:cNvSpPr>
          <p:nvPr/>
        </p:nvSpPr>
        <p:spPr bwMode="auto">
          <a:xfrm>
            <a:off x="4114800" y="2590800"/>
            <a:ext cx="4178300" cy="307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eaLnBrk="0" hangingPunct="0">
              <a:defRPr/>
            </a:pPr>
            <a:r>
              <a:rPr lang="en-PH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bg2"/>
                  </a:outerShdw>
                </a:effectLst>
                <a:latin typeface="Impact"/>
                <a:cs typeface="+mn-cs"/>
              </a:rPr>
              <a:t>Is there </a:t>
            </a:r>
          </a:p>
          <a:p>
            <a:pPr algn="ctr" eaLnBrk="0" hangingPunct="0">
              <a:defRPr/>
            </a:pPr>
            <a:r>
              <a:rPr lang="en-PH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bg2"/>
                  </a:outerShdw>
                </a:effectLst>
                <a:latin typeface="Impact"/>
                <a:cs typeface="+mn-cs"/>
              </a:rPr>
              <a:t>HOPE ?</a:t>
            </a:r>
          </a:p>
        </p:txBody>
      </p:sp>
      <p:sp>
        <p:nvSpPr>
          <p:cNvPr id="907273" name="Rectangle 9"/>
          <p:cNvSpPr>
            <a:spLocks noChangeArrowheads="1"/>
          </p:cNvSpPr>
          <p:nvPr/>
        </p:nvSpPr>
        <p:spPr bwMode="auto">
          <a:xfrm>
            <a:off x="609600" y="533400"/>
            <a:ext cx="8001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anchor="b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kumimoji="0" lang="en-US" sz="4400" b="0" dirty="0">
                <a:solidFill>
                  <a:schemeClr val="tx2"/>
                </a:solidFill>
                <a:effectLst>
                  <a:reflection blurRad="6350" stA="60000" endA="900" endPos="58000" dir="5400000" sy="-100000" algn="bl" rotWithShape="0"/>
                </a:effectLst>
                <a:latin typeface="Impact" pitchFamily="16" charset="0"/>
                <a:cs typeface="+mn-cs"/>
              </a:rPr>
              <a:t>Driving Graduate Unemployment</a:t>
            </a:r>
          </a:p>
        </p:txBody>
      </p:sp>
    </p:spTree>
    <p:extLst>
      <p:ext uri="{BB962C8B-B14F-4D97-AF65-F5344CB8AC3E}">
        <p14:creationId xmlns:p14="http://schemas.microsoft.com/office/powerpoint/2010/main" val="23754973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07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07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0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0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0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907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7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907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7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90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90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90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07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7267" grpId="0" build="p" autoUpdateAnimBg="0"/>
      <p:bldP spid="907267" grpI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2EBB1-EDE7-42B3-80A3-7B139CABF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1066800"/>
            <a:ext cx="7918450" cy="1143000"/>
          </a:xfrm>
        </p:spPr>
        <p:txBody>
          <a:bodyPr/>
          <a:lstStyle/>
          <a:p>
            <a:pPr algn="l"/>
            <a:r>
              <a:rPr lang="en-PH" sz="4000" dirty="0"/>
              <a:t>WHY </a:t>
            </a:r>
            <a:r>
              <a:rPr lang="en-PH" sz="4000" dirty="0" smtClean="0"/>
              <a:t>TALK ABOUT THE FUTURE? </a:t>
            </a:r>
            <a:endParaRPr lang="en-PH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A6B07-2472-4E54-8DA4-E59EC3A8B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201" y="2438400"/>
            <a:ext cx="7772400" cy="4114800"/>
          </a:xfrm>
        </p:spPr>
        <p:txBody>
          <a:bodyPr/>
          <a:lstStyle/>
          <a:p>
            <a:pPr algn="ctr"/>
            <a:r>
              <a:rPr lang="en-PH" dirty="0"/>
              <a:t>Environment is changing.</a:t>
            </a:r>
          </a:p>
          <a:p>
            <a:pPr algn="ctr"/>
            <a:r>
              <a:rPr lang="en-PH" dirty="0"/>
              <a:t>Success is not permanent.</a:t>
            </a:r>
          </a:p>
          <a:p>
            <a:pPr algn="ctr"/>
            <a:r>
              <a:rPr lang="en-PH" dirty="0"/>
              <a:t>Old rules no longer apply.</a:t>
            </a:r>
          </a:p>
          <a:p>
            <a:pPr algn="ctr"/>
            <a:endParaRPr lang="en-PH" dirty="0"/>
          </a:p>
          <a:p>
            <a:r>
              <a:rPr lang="en-PH" dirty="0"/>
              <a:t>WE NEED TO </a:t>
            </a:r>
            <a:r>
              <a:rPr lang="en-PH" dirty="0">
                <a:solidFill>
                  <a:schemeClr val="tx1">
                    <a:lumMod val="75000"/>
                  </a:schemeClr>
                </a:solidFill>
              </a:rPr>
              <a:t>ADAPT, LEARN AND BE CREATIVE</a:t>
            </a:r>
            <a:r>
              <a:rPr lang="en-PH" dirty="0"/>
              <a:t> IN ORDER FOR US TO SUCCEED. </a:t>
            </a:r>
          </a:p>
        </p:txBody>
      </p:sp>
    </p:spTree>
    <p:extLst>
      <p:ext uri="{BB962C8B-B14F-4D97-AF65-F5344CB8AC3E}">
        <p14:creationId xmlns:p14="http://schemas.microsoft.com/office/powerpoint/2010/main" val="396989771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762000" y="2590800"/>
            <a:ext cx="7956550" cy="1143000"/>
          </a:xfrm>
        </p:spPr>
        <p:txBody>
          <a:bodyPr/>
          <a:lstStyle/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6600" dirty="0"/>
              <a:t>  </a:t>
            </a:r>
            <a:r>
              <a:rPr lang="en-US" dirty="0"/>
              <a:t/>
            </a:r>
            <a:br>
              <a:rPr lang="en-US" dirty="0"/>
            </a:br>
            <a:r>
              <a:rPr lang="en-US" sz="4000" i="0" dirty="0"/>
              <a:t>BREAKING WALLS</a:t>
            </a:r>
            <a:br>
              <a:rPr lang="en-US" sz="4000" i="0" dirty="0"/>
            </a:br>
            <a:endParaRPr lang="en-US" sz="4000" i="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304800" y="3276600"/>
            <a:ext cx="8305800" cy="593291"/>
          </a:xfrm>
        </p:spPr>
        <p:txBody>
          <a:bodyPr/>
          <a:lstStyle/>
          <a:p>
            <a:pPr algn="r"/>
            <a:r>
              <a:rPr lang="en-US" sz="4400" b="1" dirty="0"/>
              <a:t>BRIDGING GAPS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0134522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i="0" dirty="0">
                <a:latin typeface="Impact" pitchFamily="34" charset="0"/>
              </a:rPr>
              <a:t>The Complete </a:t>
            </a:r>
            <a:r>
              <a:rPr lang="en-US" sz="4000" i="0" dirty="0" smtClean="0">
                <a:latin typeface="Impact" pitchFamily="34" charset="0"/>
              </a:rPr>
              <a:t>FILIPINO</a:t>
            </a:r>
            <a:r>
              <a:rPr lang="en-US" sz="4000" b="1" i="0" dirty="0" smtClean="0">
                <a:latin typeface="Impact" pitchFamily="34" charset="0"/>
              </a:rPr>
              <a:t> </a:t>
            </a:r>
            <a:r>
              <a:rPr lang="en-US" sz="4000" b="1" i="0" dirty="0">
                <a:latin typeface="Impact" pitchFamily="34" charset="0"/>
              </a:rPr>
              <a:t>Student</a:t>
            </a:r>
          </a:p>
        </p:txBody>
      </p:sp>
      <p:grpSp>
        <p:nvGrpSpPr>
          <p:cNvPr id="52227" name="Group 3"/>
          <p:cNvGrpSpPr>
            <a:grpSpLocks/>
          </p:cNvGrpSpPr>
          <p:nvPr/>
        </p:nvGrpSpPr>
        <p:grpSpPr bwMode="auto">
          <a:xfrm>
            <a:off x="4541838" y="1752600"/>
            <a:ext cx="1249362" cy="3657600"/>
            <a:chOff x="2861" y="1488"/>
            <a:chExt cx="787" cy="2304"/>
          </a:xfrm>
        </p:grpSpPr>
        <p:sp>
          <p:nvSpPr>
            <p:cNvPr id="552964" name="Freeform 4"/>
            <p:cNvSpPr>
              <a:spLocks/>
            </p:cNvSpPr>
            <p:nvPr/>
          </p:nvSpPr>
          <p:spPr bwMode="auto">
            <a:xfrm flipH="1">
              <a:off x="2880" y="2016"/>
              <a:ext cx="768" cy="1776"/>
            </a:xfrm>
            <a:custGeom>
              <a:avLst/>
              <a:gdLst/>
              <a:ahLst/>
              <a:cxnLst>
                <a:cxn ang="0">
                  <a:pos x="768" y="0"/>
                </a:cxn>
                <a:cxn ang="0">
                  <a:pos x="0" y="768"/>
                </a:cxn>
                <a:cxn ang="0">
                  <a:pos x="624" y="432"/>
                </a:cxn>
                <a:cxn ang="0">
                  <a:pos x="432" y="1776"/>
                </a:cxn>
                <a:cxn ang="0">
                  <a:pos x="768" y="1008"/>
                </a:cxn>
                <a:cxn ang="0">
                  <a:pos x="768" y="0"/>
                </a:cxn>
              </a:cxnLst>
              <a:rect l="0" t="0" r="r" b="b"/>
              <a:pathLst>
                <a:path w="768" h="1776">
                  <a:moveTo>
                    <a:pt x="768" y="0"/>
                  </a:moveTo>
                  <a:lnTo>
                    <a:pt x="0" y="768"/>
                  </a:lnTo>
                  <a:lnTo>
                    <a:pt x="624" y="432"/>
                  </a:lnTo>
                  <a:lnTo>
                    <a:pt x="432" y="1776"/>
                  </a:lnTo>
                  <a:lnTo>
                    <a:pt x="768" y="1008"/>
                  </a:lnTo>
                  <a:lnTo>
                    <a:pt x="76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10980"/>
                    <a:invGamma/>
                  </a:schemeClr>
                </a:gs>
              </a:gsLst>
              <a:lin ang="2700000" scaled="1"/>
            </a:gradFill>
            <a:ln w="952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 algn="ctr" eaLnBrk="0" hangingPunct="0">
                <a:defRPr/>
              </a:pPr>
              <a:endParaRPr lang="en-P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  <a:cs typeface="+mn-cs"/>
              </a:endParaRPr>
            </a:p>
          </p:txBody>
        </p:sp>
        <p:sp>
          <p:nvSpPr>
            <p:cNvPr id="552965" name="Freeform 5"/>
            <p:cNvSpPr>
              <a:spLocks/>
            </p:cNvSpPr>
            <p:nvPr/>
          </p:nvSpPr>
          <p:spPr bwMode="auto">
            <a:xfrm>
              <a:off x="2861" y="1488"/>
              <a:ext cx="307" cy="588"/>
            </a:xfrm>
            <a:custGeom>
              <a:avLst/>
              <a:gdLst/>
              <a:ahLst/>
              <a:cxnLst>
                <a:cxn ang="0">
                  <a:pos x="7" y="22"/>
                </a:cxn>
                <a:cxn ang="0">
                  <a:pos x="473" y="423"/>
                </a:cxn>
                <a:cxn ang="0">
                  <a:pos x="21" y="853"/>
                </a:cxn>
                <a:cxn ang="0">
                  <a:pos x="7" y="22"/>
                </a:cxn>
              </a:cxnLst>
              <a:rect l="0" t="0" r="r" b="b"/>
              <a:pathLst>
                <a:path w="481" h="921">
                  <a:moveTo>
                    <a:pt x="7" y="22"/>
                  </a:moveTo>
                  <a:cubicBezTo>
                    <a:pt x="168" y="0"/>
                    <a:pt x="465" y="124"/>
                    <a:pt x="473" y="423"/>
                  </a:cubicBezTo>
                  <a:cubicBezTo>
                    <a:pt x="481" y="722"/>
                    <a:pt x="96" y="921"/>
                    <a:pt x="21" y="853"/>
                  </a:cubicBezTo>
                  <a:cubicBezTo>
                    <a:pt x="16" y="545"/>
                    <a:pt x="0" y="182"/>
                    <a:pt x="7" y="2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P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  <a:cs typeface="+mn-cs"/>
              </a:endParaRPr>
            </a:p>
          </p:txBody>
        </p:sp>
      </p:grpSp>
      <p:grpSp>
        <p:nvGrpSpPr>
          <p:cNvPr id="52228" name="Group 6"/>
          <p:cNvGrpSpPr>
            <a:grpSpLocks/>
          </p:cNvGrpSpPr>
          <p:nvPr/>
        </p:nvGrpSpPr>
        <p:grpSpPr bwMode="auto">
          <a:xfrm>
            <a:off x="3352800" y="1760538"/>
            <a:ext cx="1247775" cy="3649662"/>
            <a:chOff x="2112" y="1493"/>
            <a:chExt cx="786" cy="2299"/>
          </a:xfrm>
        </p:grpSpPr>
        <p:sp>
          <p:nvSpPr>
            <p:cNvPr id="552967" name="Freeform 7"/>
            <p:cNvSpPr>
              <a:spLocks/>
            </p:cNvSpPr>
            <p:nvPr/>
          </p:nvSpPr>
          <p:spPr bwMode="auto">
            <a:xfrm>
              <a:off x="2112" y="2016"/>
              <a:ext cx="768" cy="1776"/>
            </a:xfrm>
            <a:custGeom>
              <a:avLst/>
              <a:gdLst/>
              <a:ahLst/>
              <a:cxnLst>
                <a:cxn ang="0">
                  <a:pos x="768" y="0"/>
                </a:cxn>
                <a:cxn ang="0">
                  <a:pos x="0" y="768"/>
                </a:cxn>
                <a:cxn ang="0">
                  <a:pos x="624" y="432"/>
                </a:cxn>
                <a:cxn ang="0">
                  <a:pos x="432" y="1776"/>
                </a:cxn>
                <a:cxn ang="0">
                  <a:pos x="768" y="1008"/>
                </a:cxn>
                <a:cxn ang="0">
                  <a:pos x="768" y="0"/>
                </a:cxn>
              </a:cxnLst>
              <a:rect l="0" t="0" r="r" b="b"/>
              <a:pathLst>
                <a:path w="768" h="1776">
                  <a:moveTo>
                    <a:pt x="768" y="0"/>
                  </a:moveTo>
                  <a:lnTo>
                    <a:pt x="0" y="768"/>
                  </a:lnTo>
                  <a:lnTo>
                    <a:pt x="624" y="432"/>
                  </a:lnTo>
                  <a:lnTo>
                    <a:pt x="432" y="1776"/>
                  </a:lnTo>
                  <a:lnTo>
                    <a:pt x="768" y="1008"/>
                  </a:lnTo>
                  <a:lnTo>
                    <a:pt x="768" y="0"/>
                  </a:lnTo>
                  <a:close/>
                </a:path>
              </a:pathLst>
            </a:custGeom>
            <a:gradFill rotWithShape="0">
              <a:gsLst>
                <a:gs pos="0">
                  <a:srgbClr val="06AA1D"/>
                </a:gs>
                <a:gs pos="100000">
                  <a:srgbClr val="06AA1D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 algn="ctr" eaLnBrk="0" hangingPunct="0">
                <a:defRPr/>
              </a:pPr>
              <a:endParaRPr lang="en-P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  <a:cs typeface="+mn-cs"/>
              </a:endParaRPr>
            </a:p>
          </p:txBody>
        </p:sp>
        <p:sp>
          <p:nvSpPr>
            <p:cNvPr id="552968" name="Freeform 8"/>
            <p:cNvSpPr>
              <a:spLocks/>
            </p:cNvSpPr>
            <p:nvPr/>
          </p:nvSpPr>
          <p:spPr bwMode="auto">
            <a:xfrm flipH="1">
              <a:off x="2628" y="1493"/>
              <a:ext cx="270" cy="588"/>
            </a:xfrm>
            <a:custGeom>
              <a:avLst/>
              <a:gdLst/>
              <a:ahLst/>
              <a:cxnLst>
                <a:cxn ang="0">
                  <a:pos x="7" y="22"/>
                </a:cxn>
                <a:cxn ang="0">
                  <a:pos x="473" y="423"/>
                </a:cxn>
                <a:cxn ang="0">
                  <a:pos x="21" y="853"/>
                </a:cxn>
                <a:cxn ang="0">
                  <a:pos x="7" y="22"/>
                </a:cxn>
              </a:cxnLst>
              <a:rect l="0" t="0" r="r" b="b"/>
              <a:pathLst>
                <a:path w="481" h="921">
                  <a:moveTo>
                    <a:pt x="7" y="22"/>
                  </a:moveTo>
                  <a:cubicBezTo>
                    <a:pt x="168" y="0"/>
                    <a:pt x="465" y="124"/>
                    <a:pt x="473" y="423"/>
                  </a:cubicBezTo>
                  <a:cubicBezTo>
                    <a:pt x="481" y="722"/>
                    <a:pt x="96" y="921"/>
                    <a:pt x="21" y="853"/>
                  </a:cubicBezTo>
                  <a:cubicBezTo>
                    <a:pt x="16" y="545"/>
                    <a:pt x="0" y="182"/>
                    <a:pt x="7" y="22"/>
                  </a:cubicBezTo>
                  <a:close/>
                </a:path>
              </a:pathLst>
            </a:custGeom>
            <a:gradFill rotWithShape="0">
              <a:gsLst>
                <a:gs pos="0">
                  <a:srgbClr val="06AA1D"/>
                </a:gs>
                <a:gs pos="100000">
                  <a:srgbClr val="06AA1D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P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  <a:cs typeface="+mn-cs"/>
              </a:endParaRPr>
            </a:p>
          </p:txBody>
        </p:sp>
      </p:grpSp>
      <p:sp>
        <p:nvSpPr>
          <p:cNvPr id="552969" name="Text Box 9"/>
          <p:cNvSpPr txBox="1">
            <a:spLocks noChangeArrowheads="1"/>
          </p:cNvSpPr>
          <p:nvPr/>
        </p:nvSpPr>
        <p:spPr bwMode="auto">
          <a:xfrm>
            <a:off x="5867400" y="2576513"/>
            <a:ext cx="31337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marL="230188" indent="-230188">
              <a:defRPr/>
            </a:pPr>
            <a:r>
              <a:rPr kumimoji="0"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cs typeface="Arial" charset="0"/>
              </a:rPr>
              <a:t>ACADEMIC</a:t>
            </a:r>
          </a:p>
          <a:p>
            <a:pPr marL="230188" indent="-230188">
              <a:buFontTx/>
              <a:buChar char="•"/>
              <a:defRPr/>
            </a:pPr>
            <a:r>
              <a:rPr kumimoji="0"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cs typeface="Arial" charset="0"/>
              </a:rPr>
              <a:t>Faculty</a:t>
            </a:r>
          </a:p>
          <a:p>
            <a:pPr marL="230188" indent="-230188">
              <a:buFontTx/>
              <a:buChar char="•"/>
              <a:defRPr/>
            </a:pPr>
            <a:r>
              <a:rPr kumimoji="0"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cs typeface="Arial" charset="0"/>
              </a:rPr>
              <a:t>Curriculum</a:t>
            </a:r>
          </a:p>
          <a:p>
            <a:pPr marL="230188" indent="-230188">
              <a:buFontTx/>
              <a:buChar char="•"/>
              <a:defRPr/>
            </a:pPr>
            <a:r>
              <a:rPr kumimoji="0"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cs typeface="Arial" charset="0"/>
              </a:rPr>
              <a:t>Learning materials</a:t>
            </a:r>
          </a:p>
          <a:p>
            <a:pPr marL="230188" indent="-230188">
              <a:buFontTx/>
              <a:buChar char="•"/>
              <a:defRPr/>
            </a:pPr>
            <a:r>
              <a:rPr kumimoji="0"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cs typeface="Arial" charset="0"/>
              </a:rPr>
              <a:t>Facilities</a:t>
            </a:r>
          </a:p>
          <a:p>
            <a:pPr marL="230188" indent="-230188">
              <a:buFontTx/>
              <a:buChar char="•"/>
              <a:defRPr/>
            </a:pPr>
            <a:r>
              <a:rPr kumimoji="0"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cs typeface="Arial" charset="0"/>
              </a:rPr>
              <a:t>Industry partners </a:t>
            </a:r>
          </a:p>
        </p:txBody>
      </p:sp>
      <p:sp>
        <p:nvSpPr>
          <p:cNvPr id="552970" name="Text Box 10"/>
          <p:cNvSpPr txBox="1">
            <a:spLocks noChangeArrowheads="1"/>
          </p:cNvSpPr>
          <p:nvPr/>
        </p:nvSpPr>
        <p:spPr bwMode="auto">
          <a:xfrm>
            <a:off x="838200" y="2016125"/>
            <a:ext cx="3352800" cy="34163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0188" indent="-230188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kumimoji="0" lang="en-US" sz="2400" dirty="0">
                <a:solidFill>
                  <a:srgbClr val="CCFFCC"/>
                </a:solidFill>
                <a:latin typeface="Arial" pitchFamily="34" charset="0"/>
              </a:rPr>
              <a:t>SOCIAL</a:t>
            </a:r>
          </a:p>
          <a:p>
            <a:pPr eaLnBrk="1" hangingPunct="1">
              <a:buFontTx/>
              <a:buChar char="•"/>
            </a:pPr>
            <a:r>
              <a:rPr kumimoji="0" lang="en-US" sz="2400" dirty="0">
                <a:solidFill>
                  <a:srgbClr val="CCFFCC"/>
                </a:solidFill>
                <a:latin typeface="Arial" pitchFamily="34" charset="0"/>
              </a:rPr>
              <a:t>Student-centric administrative services</a:t>
            </a:r>
          </a:p>
          <a:p>
            <a:pPr eaLnBrk="1" hangingPunct="1">
              <a:buFontTx/>
              <a:buChar char="•"/>
            </a:pPr>
            <a:r>
              <a:rPr kumimoji="0" lang="en-US" sz="2400" dirty="0">
                <a:solidFill>
                  <a:srgbClr val="CCFFCC"/>
                </a:solidFill>
                <a:latin typeface="Arial" pitchFamily="34" charset="0"/>
              </a:rPr>
              <a:t>Co-curricular activities</a:t>
            </a:r>
          </a:p>
          <a:p>
            <a:pPr eaLnBrk="1" hangingPunct="1">
              <a:buFontTx/>
              <a:buChar char="•"/>
            </a:pPr>
            <a:r>
              <a:rPr kumimoji="0" lang="en-US" sz="2400" dirty="0">
                <a:solidFill>
                  <a:srgbClr val="CCFFCC"/>
                </a:solidFill>
                <a:latin typeface="Arial" pitchFamily="34" charset="0"/>
              </a:rPr>
              <a:t>Social/cultural facilities &amp; equipment</a:t>
            </a:r>
          </a:p>
        </p:txBody>
      </p:sp>
      <p:sp>
        <p:nvSpPr>
          <p:cNvPr id="552971" name="Text Box 11"/>
          <p:cNvSpPr txBox="1">
            <a:spLocks noChangeArrowheads="1"/>
          </p:cNvSpPr>
          <p:nvPr/>
        </p:nvSpPr>
        <p:spPr bwMode="auto">
          <a:xfrm>
            <a:off x="3124200" y="5562600"/>
            <a:ext cx="28194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0" hangingPunct="0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16" charset="0"/>
                <a:cs typeface="+mn-cs"/>
              </a:rPr>
              <a:t>AT THE CENTER OF EVERYTHING WE DO</a:t>
            </a:r>
          </a:p>
        </p:txBody>
      </p:sp>
    </p:spTree>
    <p:extLst>
      <p:ext uri="{BB962C8B-B14F-4D97-AF65-F5344CB8AC3E}">
        <p14:creationId xmlns:p14="http://schemas.microsoft.com/office/powerpoint/2010/main" val="336730223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2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52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52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52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70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67200"/>
            <a:ext cx="3956050" cy="1143000"/>
          </a:xfrm>
        </p:spPr>
        <p:txBody>
          <a:bodyPr/>
          <a:lstStyle/>
          <a:p>
            <a:r>
              <a:rPr lang="en-US" dirty="0" smtClean="0"/>
              <a:t>Embracing the Future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3733800"/>
            <a:ext cx="4419600" cy="2438400"/>
          </a:xfrm>
        </p:spPr>
        <p:txBody>
          <a:bodyPr/>
          <a:lstStyle/>
          <a:p>
            <a:r>
              <a:rPr lang="en-US" sz="4800" dirty="0" smtClean="0"/>
              <a:t>Diversity </a:t>
            </a:r>
          </a:p>
          <a:p>
            <a:r>
              <a:rPr lang="en-US" sz="4800" dirty="0" smtClean="0"/>
              <a:t>Equity </a:t>
            </a:r>
          </a:p>
          <a:p>
            <a:r>
              <a:rPr lang="en-US" sz="4800" dirty="0" smtClean="0"/>
              <a:t>Inclusion</a:t>
            </a:r>
            <a:endParaRPr lang="en-PH" sz="4800" dirty="0"/>
          </a:p>
        </p:txBody>
      </p:sp>
    </p:spTree>
    <p:extLst>
      <p:ext uri="{BB962C8B-B14F-4D97-AF65-F5344CB8AC3E}">
        <p14:creationId xmlns:p14="http://schemas.microsoft.com/office/powerpoint/2010/main" val="219327197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TRENDS IN HIGHER EDUCATION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Learning from Everywhere</a:t>
            </a:r>
          </a:p>
          <a:p>
            <a:r>
              <a:rPr lang="en-US" dirty="0" smtClean="0"/>
              <a:t>Replacing Lectures with Active Learning</a:t>
            </a:r>
          </a:p>
          <a:p>
            <a:r>
              <a:rPr lang="en-US" dirty="0" smtClean="0"/>
              <a:t>Teaching skills that remain relevant in a changing world.</a:t>
            </a:r>
          </a:p>
          <a:p>
            <a:r>
              <a:rPr lang="en-US" dirty="0" smtClean="0"/>
              <a:t>Using formative assessment instead of high-stake exams.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8856334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3505200"/>
            <a:ext cx="5632450" cy="1143000"/>
          </a:xfrm>
        </p:spPr>
        <p:txBody>
          <a:bodyPr/>
          <a:lstStyle/>
          <a:p>
            <a:r>
              <a:rPr lang="en-US" dirty="0" smtClean="0"/>
              <a:t> PARTHWAYS TO 2050 AND BEYOND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1524000"/>
            <a:ext cx="3124200" cy="4648200"/>
          </a:xfrm>
        </p:spPr>
        <p:txBody>
          <a:bodyPr/>
          <a:lstStyle/>
          <a:p>
            <a:r>
              <a:rPr lang="en-US" dirty="0" smtClean="0"/>
              <a:t>Quality of Life</a:t>
            </a:r>
          </a:p>
          <a:p>
            <a:r>
              <a:rPr lang="en-US" dirty="0" smtClean="0"/>
              <a:t>Social Change</a:t>
            </a:r>
          </a:p>
          <a:p>
            <a:r>
              <a:rPr lang="en-US" dirty="0" smtClean="0"/>
              <a:t>Care of Environment</a:t>
            </a:r>
          </a:p>
          <a:p>
            <a:r>
              <a:rPr lang="en-US" dirty="0" smtClean="0"/>
              <a:t>Development of Technology 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98438763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4267200"/>
            <a:ext cx="3962400" cy="1143000"/>
          </a:xfrm>
        </p:spPr>
        <p:txBody>
          <a:bodyPr/>
          <a:lstStyle/>
          <a:p>
            <a:r>
              <a:rPr lang="en-US" dirty="0" smtClean="0"/>
              <a:t>HIGHER EDUCATION IN 2050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1143000"/>
            <a:ext cx="4800600" cy="4114800"/>
          </a:xfrm>
        </p:spPr>
        <p:txBody>
          <a:bodyPr/>
          <a:lstStyle/>
          <a:p>
            <a:r>
              <a:rPr lang="en-US" sz="4000" dirty="0" smtClean="0"/>
              <a:t>Higher Education for All</a:t>
            </a:r>
          </a:p>
          <a:p>
            <a:r>
              <a:rPr lang="en-US" sz="4000" dirty="0" smtClean="0"/>
              <a:t>Student Centered</a:t>
            </a:r>
          </a:p>
          <a:p>
            <a:r>
              <a:rPr lang="en-US" sz="4000" dirty="0" smtClean="0"/>
              <a:t>Organization of Knowledge </a:t>
            </a:r>
          </a:p>
          <a:p>
            <a:r>
              <a:rPr lang="en-US" sz="4000" dirty="0" smtClean="0"/>
              <a:t>Connected at Multiple Levels </a:t>
            </a:r>
            <a:endParaRPr lang="en-PH" sz="4000" dirty="0"/>
          </a:p>
        </p:txBody>
      </p:sp>
    </p:spTree>
    <p:extLst>
      <p:ext uri="{BB962C8B-B14F-4D97-AF65-F5344CB8AC3E}">
        <p14:creationId xmlns:p14="http://schemas.microsoft.com/office/powerpoint/2010/main" val="336509024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forward…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Setting up of Education Management Information System (EMIS)</a:t>
            </a:r>
          </a:p>
          <a:p>
            <a:r>
              <a:rPr lang="en-US" dirty="0" smtClean="0"/>
              <a:t>Revolutionize Early Childhood Development Education plus PWD</a:t>
            </a:r>
          </a:p>
          <a:p>
            <a:r>
              <a:rPr lang="en-US" dirty="0" smtClean="0"/>
              <a:t>Inventory of Education Programs and Strategies in the Philippines.</a:t>
            </a:r>
          </a:p>
          <a:p>
            <a:r>
              <a:rPr lang="en-US" dirty="0" smtClean="0"/>
              <a:t>Teacher’s Training and Incentives Programs</a:t>
            </a:r>
          </a:p>
          <a:p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81468886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0045" y="4038600"/>
            <a:ext cx="3950044" cy="1143000"/>
          </a:xfrm>
        </p:spPr>
        <p:txBody>
          <a:bodyPr/>
          <a:lstStyle/>
          <a:p>
            <a:r>
              <a:rPr lang="en-US" dirty="0" smtClean="0"/>
              <a:t>Call to Action 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9" y="304800"/>
            <a:ext cx="5334001" cy="5029200"/>
          </a:xfrm>
        </p:spPr>
        <p:txBody>
          <a:bodyPr/>
          <a:lstStyle/>
          <a:p>
            <a:r>
              <a:rPr lang="en-US" dirty="0" smtClean="0"/>
              <a:t>Advocate for the right to higher education</a:t>
            </a:r>
          </a:p>
          <a:p>
            <a:r>
              <a:rPr lang="en-US" dirty="0" smtClean="0"/>
              <a:t>Address the barriers that limit participation </a:t>
            </a:r>
          </a:p>
          <a:p>
            <a:r>
              <a:rPr lang="en-US" dirty="0" smtClean="0"/>
              <a:t>Open up access to knowledge </a:t>
            </a:r>
          </a:p>
          <a:p>
            <a:r>
              <a:rPr lang="en-US" dirty="0" smtClean="0"/>
              <a:t>Empower the next generations</a:t>
            </a:r>
          </a:p>
          <a:p>
            <a:r>
              <a:rPr lang="en-US" dirty="0" smtClean="0"/>
              <a:t>Strive for higher education to be more relevant </a:t>
            </a:r>
          </a:p>
          <a:p>
            <a:r>
              <a:rPr lang="en-US" dirty="0" smtClean="0"/>
              <a:t>Become a futures thinker.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54221243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WordArt 2"/>
          <p:cNvSpPr>
            <a:spLocks noChangeArrowheads="1" noChangeShapeType="1" noTextEdit="1"/>
          </p:cNvSpPr>
          <p:nvPr/>
        </p:nvSpPr>
        <p:spPr bwMode="auto">
          <a:xfrm>
            <a:off x="0" y="2133600"/>
            <a:ext cx="9144000" cy="434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9600" kern="10" dirty="0" smtClean="0">
                <a:solidFill>
                  <a:srgbClr val="FF0000">
                    <a:alpha val="65881"/>
                  </a:srgbClr>
                </a:solidFill>
                <a:latin typeface="Arial Black"/>
              </a:rPr>
              <a:t>FUTURE PROOFING</a:t>
            </a:r>
            <a:endParaRPr lang="en-PH" sz="9600" kern="10" dirty="0">
              <a:solidFill>
                <a:srgbClr val="FF0000">
                  <a:alpha val="65881"/>
                </a:srgbClr>
              </a:solidFill>
              <a:latin typeface="Arial Black"/>
            </a:endParaRPr>
          </a:p>
        </p:txBody>
      </p:sp>
      <p:sp>
        <p:nvSpPr>
          <p:cNvPr id="232451" name="WordArt 3"/>
          <p:cNvSpPr>
            <a:spLocks noChangeArrowheads="1" noChangeShapeType="1" noTextEdit="1"/>
          </p:cNvSpPr>
          <p:nvPr/>
        </p:nvSpPr>
        <p:spPr bwMode="auto">
          <a:xfrm>
            <a:off x="0" y="2133600"/>
            <a:ext cx="9144000" cy="434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PH" sz="9600" kern="10">
              <a:solidFill>
                <a:srgbClr val="FF0000">
                  <a:alpha val="36862"/>
                </a:srgbClr>
              </a:solidFill>
              <a:latin typeface="Arial Black"/>
            </a:endParaRPr>
          </a:p>
        </p:txBody>
      </p:sp>
      <p:sp>
        <p:nvSpPr>
          <p:cNvPr id="232452" name="WordArt 4"/>
          <p:cNvSpPr>
            <a:spLocks noChangeArrowheads="1" noChangeShapeType="1" noTextEdit="1"/>
          </p:cNvSpPr>
          <p:nvPr/>
        </p:nvSpPr>
        <p:spPr bwMode="auto">
          <a:xfrm>
            <a:off x="923925" y="3754438"/>
            <a:ext cx="3943350" cy="1074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00CCFF">
                    <a:alpha val="45097"/>
                  </a:srgbClr>
                </a:solidFill>
                <a:latin typeface="Arial Black"/>
              </a:rPr>
              <a:t>VISION</a:t>
            </a:r>
            <a:endParaRPr lang="en-PH" sz="3600" kern="10" dirty="0">
              <a:ln w="9525">
                <a:round/>
                <a:headEnd/>
                <a:tailEnd/>
              </a:ln>
              <a:solidFill>
                <a:srgbClr val="00CCFF">
                  <a:alpha val="45097"/>
                </a:srgbClr>
              </a:solidFill>
              <a:latin typeface="Arial Black"/>
            </a:endParaRPr>
          </a:p>
        </p:txBody>
      </p:sp>
      <p:sp>
        <p:nvSpPr>
          <p:cNvPr id="232453" name="WordArt 5"/>
          <p:cNvSpPr>
            <a:spLocks noChangeArrowheads="1" noChangeShapeType="1" noTextEdit="1"/>
          </p:cNvSpPr>
          <p:nvPr/>
        </p:nvSpPr>
        <p:spPr bwMode="auto">
          <a:xfrm>
            <a:off x="3200400" y="3733800"/>
            <a:ext cx="5943600" cy="1076325"/>
          </a:xfrm>
          <a:prstGeom prst="rect">
            <a:avLst/>
          </a:prstGeom>
          <a:ex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kern="1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/>
                <a:ea typeface="Arial Black"/>
                <a:cs typeface="Arial Black"/>
              </a:rPr>
              <a:t>CHANGE </a:t>
            </a:r>
            <a:r>
              <a:rPr lang="en-US" sz="3600" kern="10" dirty="0" smtClean="0">
                <a:solidFill>
                  <a:schemeClr val="tx1">
                    <a:lumMod val="75000"/>
                  </a:schemeClr>
                </a:solidFill>
                <a:latin typeface="Arial Black"/>
                <a:ea typeface="Arial Black"/>
                <a:cs typeface="Arial Black"/>
              </a:rPr>
              <a:t> </a:t>
            </a:r>
            <a:endParaRPr lang="en-US" sz="3600" kern="10" dirty="0">
              <a:solidFill>
                <a:schemeClr val="tx1">
                  <a:lumMod val="75000"/>
                </a:schemeClr>
              </a:solidFill>
              <a:latin typeface="Arial Black"/>
              <a:ea typeface="Arial Black"/>
              <a:cs typeface="Arial Black"/>
            </a:endParaRPr>
          </a:p>
        </p:txBody>
      </p:sp>
      <p:sp>
        <p:nvSpPr>
          <p:cNvPr id="232454" name="WordArt 6"/>
          <p:cNvSpPr>
            <a:spLocks noChangeArrowheads="1" noChangeShapeType="1" noTextEdit="1"/>
          </p:cNvSpPr>
          <p:nvPr/>
        </p:nvSpPr>
        <p:spPr bwMode="auto">
          <a:xfrm>
            <a:off x="1752600" y="4810125"/>
            <a:ext cx="7238999" cy="8667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PH" sz="3600" kern="10" dirty="0" smtClean="0">
                <a:solidFill>
                  <a:srgbClr val="FFFF00"/>
                </a:solidFill>
                <a:latin typeface="Arial Black"/>
              </a:rPr>
              <a:t>LEADERSHIP  </a:t>
            </a:r>
            <a:endParaRPr lang="en-PH" sz="3600" kern="10" dirty="0">
              <a:solidFill>
                <a:srgbClr val="FFFF00"/>
              </a:solidFill>
              <a:latin typeface="Arial Black"/>
            </a:endParaRPr>
          </a:p>
        </p:txBody>
      </p:sp>
      <p:sp>
        <p:nvSpPr>
          <p:cNvPr id="232455" name="WordArt 7"/>
          <p:cNvSpPr>
            <a:spLocks noChangeArrowheads="1" noChangeShapeType="1" noTextEdit="1"/>
          </p:cNvSpPr>
          <p:nvPr/>
        </p:nvSpPr>
        <p:spPr bwMode="auto">
          <a:xfrm>
            <a:off x="1514475" y="2609850"/>
            <a:ext cx="6029325" cy="10747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PH" sz="3600" kern="10" dirty="0" smtClean="0">
                <a:solidFill>
                  <a:srgbClr val="BFBFBF"/>
                </a:solidFill>
                <a:latin typeface="Arial Black"/>
              </a:rPr>
              <a:t>VALUES    </a:t>
            </a:r>
            <a:endParaRPr lang="en-PH" sz="3600" kern="10" dirty="0">
              <a:solidFill>
                <a:srgbClr val="BFBFBF"/>
              </a:solidFill>
              <a:latin typeface="Arial Black"/>
            </a:endParaRPr>
          </a:p>
        </p:txBody>
      </p:sp>
      <p:sp>
        <p:nvSpPr>
          <p:cNvPr id="23245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85175" cy="1143000"/>
          </a:xfrm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en-US" sz="3600" i="0" dirty="0" smtClean="0"/>
              <a:t>TEACHING IS NOT AN ACCIDENT!   </a:t>
            </a:r>
          </a:p>
        </p:txBody>
      </p:sp>
      <p:sp>
        <p:nvSpPr>
          <p:cNvPr id="232457" name="WordArt 9"/>
          <p:cNvSpPr>
            <a:spLocks noChangeArrowheads="1" noChangeShapeType="1" noTextEdit="1"/>
          </p:cNvSpPr>
          <p:nvPr/>
        </p:nvSpPr>
        <p:spPr bwMode="auto">
          <a:xfrm>
            <a:off x="2438400" y="5410200"/>
            <a:ext cx="59436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PH" sz="3600" kern="10" dirty="0" smtClean="0">
                <a:solidFill>
                  <a:srgbClr val="00FFFF">
                    <a:alpha val="63136"/>
                  </a:srgbClr>
                </a:solidFill>
                <a:latin typeface="Arial Black"/>
              </a:rPr>
              <a:t>TEAMWORK </a:t>
            </a:r>
            <a:endParaRPr lang="en-PH" sz="3600" kern="10" dirty="0">
              <a:solidFill>
                <a:srgbClr val="00FFFF">
                  <a:alpha val="63136"/>
                </a:srgbClr>
              </a:solidFill>
              <a:latin typeface="Arial Black"/>
            </a:endParaRPr>
          </a:p>
        </p:txBody>
      </p:sp>
      <p:sp>
        <p:nvSpPr>
          <p:cNvPr id="232460" name="AutoShape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382000" y="6169025"/>
            <a:ext cx="460375" cy="460375"/>
          </a:xfrm>
          <a:prstGeom prst="actionButtonBeginning">
            <a:avLst/>
          </a:pr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74441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2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2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2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19653E-6 L -0.0099 0.1271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00" y="6358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8.20809E-6 L -0.18333 0.02219 " pathEditMode="relative" ptsTypes="AA">
                                      <p:cBhvr>
                                        <p:cTn id="33" dur="2000" fill="hold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-1.79191E-6 L 0.19166 -0.04439 " pathEditMode="relative" ptsTypes="AA">
                                      <p:cBhvr>
                                        <p:cTn id="35" dur="2000" fill="hold"/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64162E-6 L -0.05833 -0.17757 " pathEditMode="relative" ptsTypes="AA">
                                      <p:cBhvr>
                                        <p:cTn id="37" dur="2000" fill="hold"/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7341E-6 L -0.23333 -0.26636 " pathEditMode="relative" ptsTypes="AA">
                                      <p:cBhvr>
                                        <p:cTn id="39" dur="2000" fill="hold"/>
                                        <p:tgtEl>
                                          <p:spTgt spid="232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32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32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32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32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32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32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32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2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32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0" grpId="0" animBg="1"/>
      <p:bldP spid="232450" grpId="1" animBg="1"/>
      <p:bldP spid="232451" grpId="0" animBg="1"/>
      <p:bldP spid="232452" grpId="0" animBg="1"/>
      <p:bldP spid="232452" grpId="1" animBg="1"/>
      <p:bldP spid="232452" grpId="2" animBg="1"/>
      <p:bldP spid="232454" grpId="0" animBg="1"/>
      <p:bldP spid="232454" grpId="1" animBg="1"/>
      <p:bldP spid="232454" grpId="2" animBg="1"/>
      <p:bldP spid="232455" grpId="0" animBg="1"/>
      <p:bldP spid="232455" grpId="1" animBg="1"/>
      <p:bldP spid="232455" grpId="2" animBg="1"/>
      <p:bldP spid="232457" grpId="0" animBg="1"/>
      <p:bldP spid="232457" grpId="1" animBg="1"/>
      <p:bldP spid="232457" grpId="2" animBg="1"/>
      <p:bldP spid="23246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3">
            <a:extLst>
              <a:ext uri="{FF2B5EF4-FFF2-40B4-BE49-F238E27FC236}">
                <a16:creationId xmlns:a16="http://schemas.microsoft.com/office/drawing/2014/main" id="{6CE727B6-48AA-4F30-BC1B-C682C6A61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760" y="857250"/>
            <a:ext cx="61364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46132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027" y="950205"/>
            <a:ext cx="7918450" cy="1143000"/>
          </a:xfrm>
        </p:spPr>
        <p:txBody>
          <a:bodyPr/>
          <a:lstStyle/>
          <a:p>
            <a:r>
              <a:rPr lang="en-US" sz="3600" dirty="0" smtClean="0"/>
              <a:t>The State of Philippine Education Based on International Assessments</a:t>
            </a:r>
            <a:endParaRPr lang="en-PH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90% of children aged 10 years old could not read</a:t>
            </a:r>
          </a:p>
          <a:p>
            <a:r>
              <a:rPr lang="en-US" sz="2800" dirty="0" smtClean="0"/>
              <a:t>We have been in a learning crisis for a while now.</a:t>
            </a:r>
          </a:p>
          <a:p>
            <a:r>
              <a:rPr lang="en-US" sz="2800" dirty="0" smtClean="0"/>
              <a:t>The Philippines is last on reading and second to last in Mathematics and Science among 79 participating countries. (PISA)</a:t>
            </a:r>
          </a:p>
          <a:p>
            <a:r>
              <a:rPr lang="en-US" sz="2800" dirty="0" smtClean="0"/>
              <a:t>Last in both Mathematics and Science among 64 Participating countries.(TIMSS)</a:t>
            </a:r>
            <a:endParaRPr lang="en-PH" sz="2800" dirty="0"/>
          </a:p>
        </p:txBody>
      </p:sp>
    </p:spTree>
    <p:extLst>
      <p:ext uri="{BB962C8B-B14F-4D97-AF65-F5344CB8AC3E}">
        <p14:creationId xmlns:p14="http://schemas.microsoft.com/office/powerpoint/2010/main" val="212377980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638800"/>
            <a:ext cx="7918450" cy="1143000"/>
          </a:xfrm>
        </p:spPr>
        <p:txBody>
          <a:bodyPr/>
          <a:lstStyle/>
          <a:p>
            <a:r>
              <a:rPr lang="en-US" sz="2800" dirty="0"/>
              <a:t>Secretary </a:t>
            </a:r>
            <a:r>
              <a:rPr lang="en-US" sz="2800" dirty="0" err="1"/>
              <a:t>Herminio</a:t>
            </a:r>
            <a:r>
              <a:rPr lang="en-US" sz="2800" dirty="0"/>
              <a:t> B. Coloma, Jr.</a:t>
            </a:r>
            <a:br>
              <a:rPr lang="en-US" sz="2800" dirty="0"/>
            </a:br>
            <a:r>
              <a:rPr lang="en-US" sz="2800" dirty="0"/>
              <a:t>Executive Vice President, Manila Bulletin 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“Many years from now, it will not matter how much wealth or riches we may have accumulated, but the world will be a better place because we made a difference in the lives of the people that we have served” </a:t>
            </a:r>
          </a:p>
        </p:txBody>
      </p:sp>
    </p:spTree>
    <p:extLst>
      <p:ext uri="{BB962C8B-B14F-4D97-AF65-F5344CB8AC3E}">
        <p14:creationId xmlns:p14="http://schemas.microsoft.com/office/powerpoint/2010/main" val="303526431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7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>
            <a:extLst>
              <a:ext uri="{FF2B5EF4-FFF2-40B4-BE49-F238E27FC236}">
                <a16:creationId xmlns:a16="http://schemas.microsoft.com/office/drawing/2014/main" id="{3CFEAFDF-1528-4B83-B9D5-57E831931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916" y="857250"/>
            <a:ext cx="363616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22580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0AB5A-B2FB-4D4B-9C4C-D60D20674ABC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“A Godless education is an end without a beginning.”</a:t>
            </a:r>
            <a:endParaRPr lang="en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3823D-39FD-4180-81D7-3662A7CEEF15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/>
              <a:t>JOSE P. LAUREL</a:t>
            </a:r>
          </a:p>
          <a:p>
            <a:r>
              <a:rPr lang="en-US" dirty="0"/>
              <a:t>PRESIDENT, REPUBLIC OF THE PHILIPPINES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80257313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3505200" y="1981200"/>
            <a:ext cx="5257800" cy="44196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>“</a:t>
            </a:r>
            <a:r>
              <a:rPr lang="en-US" sz="3600" dirty="0"/>
              <a:t>who we are</a:t>
            </a:r>
            <a:br>
              <a:rPr lang="en-US" sz="3600" dirty="0"/>
            </a:br>
            <a:r>
              <a:rPr lang="en-US" sz="3600" dirty="0"/>
              <a:t>whom we are for and</a:t>
            </a:r>
            <a:br>
              <a:rPr lang="en-US" sz="3600" dirty="0"/>
            </a:br>
            <a:r>
              <a:rPr lang="en-US" sz="3600" dirty="0"/>
              <a:t>what we have to do for those for whom we are.”</a:t>
            </a:r>
            <a:r>
              <a:rPr lang="en-US" sz="3600" b="1" i="1" dirty="0"/>
              <a:t>    </a:t>
            </a:r>
            <a:r>
              <a:rPr lang="en-US" sz="2400" b="1" i="1" dirty="0"/>
              <a:t/>
            </a:r>
            <a:br>
              <a:rPr lang="en-US" sz="2400" b="1" i="1" dirty="0"/>
            </a:br>
            <a:r>
              <a:rPr lang="en-US" sz="2400" b="1" dirty="0"/>
              <a:t>		</a:t>
            </a:r>
            <a:br>
              <a:rPr lang="en-US" sz="2400" b="1" dirty="0"/>
            </a:b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/>
              <a:t>	</a:t>
            </a:r>
            <a:r>
              <a:rPr lang="en-US" sz="3200" b="1" i="1" dirty="0"/>
              <a:t/>
            </a:r>
            <a:br>
              <a:rPr lang="en-US" sz="3200" b="1" i="1" dirty="0"/>
            </a:br>
            <a:r>
              <a:rPr lang="en-US" sz="3200" b="1" i="1" dirty="0"/>
              <a:t>Prof. Tomas Lopez Jr.</a:t>
            </a:r>
            <a:endParaRPr lang="en-PH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819400"/>
            <a:ext cx="2895600" cy="35814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000" b="1" dirty="0"/>
              <a:t>                                                                 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en-PH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400"/>
            <a:ext cx="2971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2400" y="7620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b="1" i="1" dirty="0">
                <a:solidFill>
                  <a:schemeClr val="tx1">
                    <a:lumMod val="75000"/>
                  </a:schemeClr>
                </a:solidFill>
              </a:rPr>
              <a:t>We must never forget</a:t>
            </a:r>
          </a:p>
        </p:txBody>
      </p:sp>
    </p:spTree>
    <p:extLst>
      <p:ext uri="{BB962C8B-B14F-4D97-AF65-F5344CB8AC3E}">
        <p14:creationId xmlns:p14="http://schemas.microsoft.com/office/powerpoint/2010/main" val="321029125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533400" y="3505200"/>
            <a:ext cx="7918450" cy="1143000"/>
          </a:xfrm>
        </p:spPr>
        <p:txBody>
          <a:bodyPr/>
          <a:lstStyle/>
          <a:p>
            <a:pPr eaLnBrk="1" hangingPunct="1"/>
            <a:r>
              <a:rPr lang="en-US" dirty="0"/>
              <a:t>Revolution in the education system is necessary if we are to use education in promoting equal opportunity to learn and in building social capital! </a:t>
            </a:r>
          </a:p>
        </p:txBody>
      </p:sp>
    </p:spTree>
    <p:extLst>
      <p:ext uri="{BB962C8B-B14F-4D97-AF65-F5344CB8AC3E}">
        <p14:creationId xmlns:p14="http://schemas.microsoft.com/office/powerpoint/2010/main" val="271518685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 Revolution is Necessary</a:t>
            </a:r>
          </a:p>
        </p:txBody>
      </p:sp>
      <p:sp>
        <p:nvSpPr>
          <p:cNvPr id="9297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04838" y="1703388"/>
            <a:ext cx="7624762" cy="4135437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800"/>
              <a:t>Even for good schools, the time to change is </a:t>
            </a:r>
            <a:r>
              <a:rPr lang="en-US" sz="2800" b="1">
                <a:solidFill>
                  <a:schemeClr val="accent1"/>
                </a:solidFill>
              </a:rPr>
              <a:t>NOW</a:t>
            </a:r>
          </a:p>
          <a:p>
            <a:pPr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sz="2800"/>
              <a:t>And change must not be merely reformative: it needs to be truly </a:t>
            </a:r>
            <a:r>
              <a:rPr lang="en-US" sz="2800" b="1">
                <a:solidFill>
                  <a:srgbClr val="FFAF03"/>
                </a:solidFill>
              </a:rPr>
              <a:t>TRANSFORMATIVE</a:t>
            </a:r>
            <a:r>
              <a:rPr lang="en-US" sz="2800"/>
              <a:t>  (and that means: </a:t>
            </a:r>
            <a:r>
              <a:rPr lang="en-US" sz="2800" b="1">
                <a:solidFill>
                  <a:srgbClr val="FFAF03"/>
                </a:solidFill>
              </a:rPr>
              <a:t>REVOLUTIONARY</a:t>
            </a:r>
            <a:r>
              <a:rPr lang="en-US" sz="2800"/>
              <a:t>)</a:t>
            </a:r>
          </a:p>
          <a:p>
            <a:pPr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sz="2800"/>
              <a:t>Change has to be achieved first in </a:t>
            </a:r>
            <a:r>
              <a:rPr lang="en-US" sz="2800" b="1">
                <a:solidFill>
                  <a:srgbClr val="FFAF03"/>
                </a:solidFill>
              </a:rPr>
              <a:t>the field of ideas</a:t>
            </a:r>
            <a:r>
              <a:rPr lang="en-US" sz="2800"/>
              <a:t>, in our </a:t>
            </a:r>
            <a:r>
              <a:rPr lang="en-US" sz="2800" b="1">
                <a:solidFill>
                  <a:srgbClr val="FFAF03"/>
                </a:solidFill>
              </a:rPr>
              <a:t>“mindsets”</a:t>
            </a:r>
          </a:p>
          <a:p>
            <a:pPr eaLnBrk="1" hangingPunct="1">
              <a:lnSpc>
                <a:spcPct val="110000"/>
              </a:lnSpc>
              <a:spcBef>
                <a:spcPct val="10000"/>
              </a:spcBef>
            </a:pPr>
            <a:endParaRPr lang="en-US" sz="2800"/>
          </a:p>
        </p:txBody>
      </p:sp>
      <p:sp>
        <p:nvSpPr>
          <p:cNvPr id="929796" name="Rectangle 4"/>
          <p:cNvSpPr>
            <a:spLocks noChangeArrowheads="1"/>
          </p:cNvSpPr>
          <p:nvPr/>
        </p:nvSpPr>
        <p:spPr bwMode="auto">
          <a:xfrm>
            <a:off x="490538" y="5638800"/>
            <a:ext cx="8137525" cy="969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 eaLnBrk="0" hangingPunct="0">
              <a:lnSpc>
                <a:spcPct val="120000"/>
              </a:lnSpc>
              <a:defRPr/>
            </a:pPr>
            <a:r>
              <a:rPr kumimoji="0" lang="en-US">
                <a:solidFill>
                  <a:schemeClr val="tx2"/>
                </a:solidFill>
                <a:latin typeface="Segoe" pitchFamily="34" charset="0"/>
                <a:cs typeface="+mn-cs"/>
              </a:rPr>
              <a:t>Eduardo O C Chaves</a:t>
            </a:r>
            <a:endParaRPr kumimoji="0" lang="en-US">
              <a:latin typeface="Segoe" pitchFamily="34" charset="0"/>
              <a:cs typeface="+mn-cs"/>
            </a:endParaRPr>
          </a:p>
          <a:p>
            <a:pPr algn="r" eaLnBrk="0" hangingPunct="0">
              <a:defRPr/>
            </a:pPr>
            <a:r>
              <a:rPr kumimoji="0" lang="en-US" sz="1200">
                <a:latin typeface="Segoe" pitchFamily="34" charset="0"/>
                <a:cs typeface="+mn-cs"/>
              </a:rPr>
              <a:t>Coordinator,UNESCO Chair of Education and Human Development</a:t>
            </a:r>
            <a:br>
              <a:rPr kumimoji="0" lang="en-US" sz="1200">
                <a:latin typeface="Segoe" pitchFamily="34" charset="0"/>
                <a:cs typeface="+mn-cs"/>
              </a:rPr>
            </a:br>
            <a:r>
              <a:rPr kumimoji="0" lang="en-US" sz="1200">
                <a:latin typeface="Segoe" pitchFamily="34" charset="0"/>
                <a:cs typeface="+mn-cs"/>
              </a:rPr>
              <a:t>at the Ayrton Senna Foundation (São Paulo, Brazil)</a:t>
            </a:r>
          </a:p>
          <a:p>
            <a:pPr algn="r" eaLnBrk="0" hangingPunct="0">
              <a:defRPr/>
            </a:pPr>
            <a:r>
              <a:rPr kumimoji="0" lang="en-US" sz="1200">
                <a:latin typeface="Segoe" pitchFamily="34" charset="0"/>
                <a:cs typeface="+mn-cs"/>
              </a:rPr>
              <a:t>Member, Microsoft International Advisory Council for Partners in Learning</a:t>
            </a:r>
            <a:r>
              <a:rPr kumimoji="0" lang="en-US" sz="1400">
                <a:latin typeface="Segoe" pitchFamily="34" charset="0"/>
                <a:cs typeface="+mn-cs"/>
              </a:rPr>
              <a:t> </a:t>
            </a:r>
            <a:endParaRPr kumimoji="0" lang="en-US" sz="1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47304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2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29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979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0" y="582613"/>
            <a:ext cx="8424863" cy="788987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REVOLUTIONIZING EDUCATION</a:t>
            </a:r>
          </a:p>
        </p:txBody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8013" y="1793875"/>
            <a:ext cx="7772400" cy="3692525"/>
          </a:xfrm>
        </p:spPr>
        <p:txBody>
          <a:bodyPr/>
          <a:lstStyle/>
          <a:p>
            <a:pPr algn="ctr" eaLnBrk="1" hangingPunct="1">
              <a:lnSpc>
                <a:spcPts val="3600"/>
              </a:lnSpc>
              <a:spcBef>
                <a:spcPct val="10000"/>
              </a:spcBef>
              <a:buFontTx/>
              <a:buNone/>
            </a:pPr>
            <a:r>
              <a:rPr lang="en-US" sz="4400" b="1"/>
              <a:t>We must</a:t>
            </a:r>
            <a:r>
              <a:rPr lang="en-US"/>
              <a:t>:</a:t>
            </a:r>
          </a:p>
          <a:p>
            <a:pPr algn="ctr" eaLnBrk="1" hangingPunct="1">
              <a:lnSpc>
                <a:spcPts val="3600"/>
              </a:lnSpc>
              <a:buClr>
                <a:schemeClr val="tx1"/>
              </a:buClr>
              <a:buFontTx/>
              <a:buChar char="•"/>
            </a:pPr>
            <a:r>
              <a:rPr lang="en-US" sz="5000" b="1">
                <a:solidFill>
                  <a:srgbClr val="FFAF03"/>
                </a:solidFill>
              </a:rPr>
              <a:t>R</a:t>
            </a:r>
            <a:r>
              <a:rPr lang="en-US" sz="3400"/>
              <a:t>e-conceive education</a:t>
            </a:r>
            <a:endParaRPr lang="en-US"/>
          </a:p>
          <a:p>
            <a:pPr algn="ctr" eaLnBrk="1" hangingPunct="1">
              <a:spcBef>
                <a:spcPct val="10000"/>
              </a:spcBef>
              <a:buClr>
                <a:schemeClr val="tx1"/>
              </a:buClr>
              <a:buFontTx/>
              <a:buChar char="•"/>
            </a:pPr>
            <a:r>
              <a:rPr lang="en-US" sz="5000" b="1">
                <a:solidFill>
                  <a:srgbClr val="FFAF03"/>
                </a:solidFill>
              </a:rPr>
              <a:t>R</a:t>
            </a:r>
            <a:r>
              <a:rPr lang="en-US" sz="3400"/>
              <a:t>edefine</a:t>
            </a:r>
            <a:r>
              <a:rPr lang="en-US"/>
              <a:t> </a:t>
            </a:r>
            <a:r>
              <a:rPr lang="en-US" sz="3400"/>
              <a:t>learning; and so,</a:t>
            </a:r>
            <a:endParaRPr lang="en-US"/>
          </a:p>
          <a:p>
            <a:pPr algn="ctr" eaLnBrk="1" hangingPunct="1">
              <a:spcBef>
                <a:spcPct val="10000"/>
              </a:spcBef>
              <a:buClr>
                <a:schemeClr val="tx1"/>
              </a:buClr>
              <a:buFontTx/>
              <a:buChar char="•"/>
            </a:pPr>
            <a:r>
              <a:rPr lang="en-US" sz="5000" b="1">
                <a:solidFill>
                  <a:srgbClr val="FFAF03"/>
                </a:solidFill>
              </a:rPr>
              <a:t>R</a:t>
            </a:r>
            <a:r>
              <a:rPr lang="en-US" sz="3400"/>
              <a:t>einvent schooling</a:t>
            </a:r>
            <a:endParaRPr lang="en-US"/>
          </a:p>
        </p:txBody>
      </p:sp>
      <p:sp>
        <p:nvSpPr>
          <p:cNvPr id="991236" name="Rectangle 4"/>
          <p:cNvSpPr>
            <a:spLocks noChangeArrowheads="1"/>
          </p:cNvSpPr>
          <p:nvPr/>
        </p:nvSpPr>
        <p:spPr bwMode="auto">
          <a:xfrm>
            <a:off x="490538" y="5638800"/>
            <a:ext cx="8137525" cy="969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 eaLnBrk="0" hangingPunct="0">
              <a:lnSpc>
                <a:spcPct val="120000"/>
              </a:lnSpc>
              <a:defRPr/>
            </a:pPr>
            <a:r>
              <a:rPr kumimoji="0" lang="en-US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  <a:cs typeface="+mn-cs"/>
              </a:rPr>
              <a:t>Eduardo O C Chaves</a:t>
            </a:r>
            <a:endParaRPr kumimoji="0"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  <a:cs typeface="+mn-cs"/>
            </a:endParaRPr>
          </a:p>
          <a:p>
            <a:pPr algn="r" eaLnBrk="0" hangingPunct="0">
              <a:defRPr/>
            </a:pPr>
            <a:r>
              <a:rPr kumimoji="0" 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  <a:cs typeface="+mn-cs"/>
              </a:rPr>
              <a:t>Coordinator,UNESCO Chair of Education and Human Development</a:t>
            </a:r>
            <a:br>
              <a:rPr kumimoji="0" 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  <a:cs typeface="+mn-cs"/>
              </a:rPr>
            </a:br>
            <a:r>
              <a:rPr kumimoji="0" 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  <a:cs typeface="+mn-cs"/>
              </a:rPr>
              <a:t>at the Ayrton Senna Foundation (São Paulo, Brazil)</a:t>
            </a:r>
          </a:p>
          <a:p>
            <a:pPr algn="r" eaLnBrk="0" hangingPunct="0">
              <a:defRPr/>
            </a:pPr>
            <a:r>
              <a:rPr kumimoji="0" 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  <a:cs typeface="+mn-cs"/>
              </a:rPr>
              <a:t>Member, Microsoft International Advisory Council for Partners in Learning</a:t>
            </a:r>
            <a:r>
              <a:rPr kumimoji="0" 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  <a:cs typeface="+mn-cs"/>
              </a:rPr>
              <a:t> </a:t>
            </a:r>
            <a:endParaRPr kumimoji="0" lang="en-US" sz="1400">
              <a:effectLst>
                <a:outerShdw blurRad="38100" dist="38100" dir="2700000" algn="tl">
                  <a:srgbClr val="FFFFFF"/>
                </a:outerShdw>
              </a:effectLst>
              <a:latin typeface="Arial" pitchFamily="-11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50321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123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38213" y="1524000"/>
            <a:ext cx="2514600" cy="4267200"/>
            <a:chOff x="336" y="1392"/>
            <a:chExt cx="1632" cy="2688"/>
          </a:xfrm>
        </p:grpSpPr>
        <p:sp>
          <p:nvSpPr>
            <p:cNvPr id="933891" name="Rectangle 3"/>
            <p:cNvSpPr>
              <a:spLocks noChangeArrowheads="1"/>
            </p:cNvSpPr>
            <p:nvPr/>
          </p:nvSpPr>
          <p:spPr bwMode="auto">
            <a:xfrm>
              <a:off x="336" y="1392"/>
              <a:ext cx="1632" cy="2688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PH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  <a:cs typeface="+mn-cs"/>
              </a:endParaRPr>
            </a:p>
          </p:txBody>
        </p:sp>
        <p:pic>
          <p:nvPicPr>
            <p:cNvPr id="67589" name="Picture 4" descr="fist">
              <a:hlinkClick r:id="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536"/>
              <a:ext cx="1416" cy="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33893" name="Text Box 5"/>
          <p:cNvSpPr txBox="1">
            <a:spLocks noChangeArrowheads="1"/>
          </p:cNvSpPr>
          <p:nvPr/>
        </p:nvSpPr>
        <p:spPr bwMode="auto">
          <a:xfrm>
            <a:off x="3144838" y="3028950"/>
            <a:ext cx="5999162" cy="2378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10560000" algn="tl" rotWithShape="0">
              <a:srgbClr val="000000"/>
            </a:outerShdw>
          </a:effectLst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6000" dirty="0">
                <a:solidFill>
                  <a:schemeClr val="accent1"/>
                </a:solidFill>
                <a:latin typeface="Arial" charset="0"/>
                <a:cs typeface="Arial" charset="0"/>
              </a:rPr>
              <a:t>Are we willing to stage this REVOLUTION?</a:t>
            </a:r>
          </a:p>
        </p:txBody>
      </p:sp>
    </p:spTree>
    <p:extLst>
      <p:ext uri="{BB962C8B-B14F-4D97-AF65-F5344CB8AC3E}">
        <p14:creationId xmlns:p14="http://schemas.microsoft.com/office/powerpoint/2010/main" val="347179806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33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33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338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33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389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027" y="950205"/>
            <a:ext cx="7918450" cy="1143000"/>
          </a:xfrm>
        </p:spPr>
        <p:txBody>
          <a:bodyPr/>
          <a:lstStyle/>
          <a:p>
            <a:r>
              <a:rPr lang="en-US" sz="3600" dirty="0" smtClean="0"/>
              <a:t>The State of Philippine Education Based on International Assessments</a:t>
            </a:r>
            <a:endParaRPr lang="en-PH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Filipino students spend more time in school but are less productive with an estimated learning gap of 5.5 years </a:t>
            </a:r>
          </a:p>
          <a:p>
            <a:r>
              <a:rPr lang="en-US" sz="2800" dirty="0" smtClean="0"/>
              <a:t>Completion rate for secondary education significantly drops to 30.5 %</a:t>
            </a:r>
          </a:p>
          <a:p>
            <a:r>
              <a:rPr lang="en-US" sz="2800" dirty="0" smtClean="0"/>
              <a:t>Completion rate for a Bachelor’s degree decreases further to 24.4% </a:t>
            </a:r>
          </a:p>
        </p:txBody>
      </p:sp>
    </p:spTree>
    <p:extLst>
      <p:ext uri="{BB962C8B-B14F-4D97-AF65-F5344CB8AC3E}">
        <p14:creationId xmlns:p14="http://schemas.microsoft.com/office/powerpoint/2010/main" val="92267459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800600"/>
            <a:ext cx="7918450" cy="1143000"/>
          </a:xfrm>
        </p:spPr>
        <p:txBody>
          <a:bodyPr/>
          <a:lstStyle/>
          <a:p>
            <a:r>
              <a:rPr lang="en-US" dirty="0" smtClean="0"/>
              <a:t>Why are we here?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414681351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we here? 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Out of 4 kinder-aged children are not attending pre-school.</a:t>
            </a:r>
          </a:p>
          <a:p>
            <a:r>
              <a:rPr lang="en-US" dirty="0" smtClean="0"/>
              <a:t>There is pre-valence of malnutrition wherein in every 3 children under the age of 5 are stunted. </a:t>
            </a:r>
          </a:p>
          <a:p>
            <a:r>
              <a:rPr lang="en-US" dirty="0" smtClean="0"/>
              <a:t>Lack of good nutritional and learning foundation translates to a chain of learning losses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42643603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we here? 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772400" cy="4114800"/>
          </a:xfrm>
        </p:spPr>
        <p:txBody>
          <a:bodyPr/>
          <a:lstStyle/>
          <a:p>
            <a:r>
              <a:rPr lang="en-US" dirty="0" smtClean="0"/>
              <a:t>Mother </a:t>
            </a:r>
            <a:r>
              <a:rPr lang="en-US" dirty="0" err="1" smtClean="0"/>
              <a:t>tounge</a:t>
            </a:r>
            <a:r>
              <a:rPr lang="en-US" dirty="0" smtClean="0"/>
              <a:t>-based multilingual education brought nothing but frustration and confusion to parents, students and teachers</a:t>
            </a:r>
          </a:p>
          <a:p>
            <a:r>
              <a:rPr lang="en-US" dirty="0" smtClean="0"/>
              <a:t>Inaccurate and insufficient language mapping and lack of translated materials </a:t>
            </a:r>
          </a:p>
          <a:p>
            <a:r>
              <a:rPr lang="en-US" dirty="0" smtClean="0"/>
              <a:t>Underemployment is experienced by 15.4 % of our workforce as of Sept, 2022</a:t>
            </a:r>
          </a:p>
        </p:txBody>
      </p:sp>
    </p:spTree>
    <p:extLst>
      <p:ext uri="{BB962C8B-B14F-4D97-AF65-F5344CB8AC3E}">
        <p14:creationId xmlns:p14="http://schemas.microsoft.com/office/powerpoint/2010/main" val="177828730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we here? 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772400" cy="4114800"/>
          </a:xfrm>
        </p:spPr>
        <p:txBody>
          <a:bodyPr/>
          <a:lstStyle/>
          <a:p>
            <a:r>
              <a:rPr lang="en-US" dirty="0" smtClean="0"/>
              <a:t>7.33 Million people are unable to fully utilize their skills in their present jobs </a:t>
            </a:r>
          </a:p>
          <a:p>
            <a:r>
              <a:rPr lang="en-US" dirty="0" smtClean="0"/>
              <a:t>Six out of 10 Filipinos are using their general skills working as service, clerical and support workers </a:t>
            </a:r>
          </a:p>
          <a:p>
            <a:r>
              <a:rPr lang="en-US" dirty="0" smtClean="0"/>
              <a:t>Lack of productivity of our workforce.</a:t>
            </a:r>
          </a:p>
        </p:txBody>
      </p:sp>
    </p:spTree>
    <p:extLst>
      <p:ext uri="{BB962C8B-B14F-4D97-AF65-F5344CB8AC3E}">
        <p14:creationId xmlns:p14="http://schemas.microsoft.com/office/powerpoint/2010/main" val="225298150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0466" y="1474471"/>
            <a:ext cx="5496198" cy="31393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950" b="1" dirty="0">
                <a:latin typeface="Bodoni MT" panose="02070603080606020203" pitchFamily="18" charset="0"/>
              </a:rPr>
              <a:t>DATA IN REVIEW </a:t>
            </a:r>
          </a:p>
          <a:p>
            <a:r>
              <a:rPr lang="en-US" sz="4950" b="1" dirty="0">
                <a:latin typeface="Bodoni MT" panose="02070603080606020203" pitchFamily="18" charset="0"/>
              </a:rPr>
              <a:t>on Learning Poverty and Literacy in the Philippines</a:t>
            </a:r>
          </a:p>
        </p:txBody>
      </p:sp>
      <p:pic>
        <p:nvPicPr>
          <p:cNvPr id="1026" name="Picture 2" descr="Statistical Review: Summary of Key Association Data and Information -  Foundation for Community Association Resear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01" y="3179173"/>
            <a:ext cx="3230611" cy="220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27500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Designs\Fireball.pot</Template>
  <TotalTime>16031</TotalTime>
  <Words>1153</Words>
  <Application>Microsoft Office PowerPoint</Application>
  <PresentationFormat>On-screen Show (4:3)</PresentationFormat>
  <Paragraphs>174</Paragraphs>
  <Slides>37</Slides>
  <Notes>10</Notes>
  <HiddenSlides>3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ＭＳ Ｐゴシック</vt:lpstr>
      <vt:lpstr>Arial</vt:lpstr>
      <vt:lpstr>Arial Black</vt:lpstr>
      <vt:lpstr>Arial Narrow</vt:lpstr>
      <vt:lpstr>Arial Unicode MS</vt:lpstr>
      <vt:lpstr>Bodoni MT</vt:lpstr>
      <vt:lpstr>Impact</vt:lpstr>
      <vt:lpstr>Segoe</vt:lpstr>
      <vt:lpstr>Times New Roman</vt:lpstr>
      <vt:lpstr>Wingdings 2</vt:lpstr>
      <vt:lpstr>Fireball</vt:lpstr>
      <vt:lpstr>REVOLUTIONIZING HIGHER EDUCATION</vt:lpstr>
      <vt:lpstr>WHY TALK ABOUT THE FUTURE? </vt:lpstr>
      <vt:lpstr>The State of Philippine Education Based on International Assessments</vt:lpstr>
      <vt:lpstr>The State of Philippine Education Based on International Assessments</vt:lpstr>
      <vt:lpstr>Why are we here?</vt:lpstr>
      <vt:lpstr>Why are we here? </vt:lpstr>
      <vt:lpstr>Why are we here? </vt:lpstr>
      <vt:lpstr>Why are we here? </vt:lpstr>
      <vt:lpstr>PowerPoint Presentation</vt:lpstr>
      <vt:lpstr>PowerPoint Presentation</vt:lpstr>
      <vt:lpstr>PowerPoint Presentation</vt:lpstr>
      <vt:lpstr>PowerPoint Presentation</vt:lpstr>
      <vt:lpstr>REVOLUTIONIZING HIGHER EDUCATION</vt:lpstr>
      <vt:lpstr>CURRENT REALITIES </vt:lpstr>
      <vt:lpstr>CURRENT REALITIES </vt:lpstr>
      <vt:lpstr>CURRENT REALITIES </vt:lpstr>
      <vt:lpstr>17 UN Sustainable Development Goals </vt:lpstr>
      <vt:lpstr>The Unemployed</vt:lpstr>
      <vt:lpstr>PowerPoint Presentation</vt:lpstr>
      <vt:lpstr>    BREAKING WALLS </vt:lpstr>
      <vt:lpstr>The Complete FILIPINO Student</vt:lpstr>
      <vt:lpstr>Embracing the Future</vt:lpstr>
      <vt:lpstr>TRENDS IN HIGHER EDUCATION</vt:lpstr>
      <vt:lpstr> PARTHWAYS TO 2050 AND BEYOND</vt:lpstr>
      <vt:lpstr>HIGHER EDUCATION IN 2050</vt:lpstr>
      <vt:lpstr>Moving forward…</vt:lpstr>
      <vt:lpstr>Call to Action </vt:lpstr>
      <vt:lpstr>TEACHING IS NOT AN ACCIDENT!   </vt:lpstr>
      <vt:lpstr>PowerPoint Presentation</vt:lpstr>
      <vt:lpstr>Secretary Herminio B. Coloma, Jr. Executive Vice President, Manila Bulletin </vt:lpstr>
      <vt:lpstr>PowerPoint Presentation</vt:lpstr>
      <vt:lpstr>“A Godless education is an end without a beginning.”</vt:lpstr>
      <vt:lpstr> “who we are whom we are for and what we have to do for those for whom we are.”           Prof. Tomas Lopez Jr.</vt:lpstr>
      <vt:lpstr>Revolution in the education system is necessary if we are to use education in promoting equal opportunity to learn and in building social capital! </vt:lpstr>
      <vt:lpstr>A Revolution is Necessary</vt:lpstr>
      <vt:lpstr>REVOLUTIONIZING EDUCATION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Restaurant Experience</dc:title>
  <dc:creator>Pauline Chua</dc:creator>
  <cp:lastModifiedBy>raymu</cp:lastModifiedBy>
  <cp:revision>882</cp:revision>
  <cp:lastPrinted>2009-04-22T19:24:48Z</cp:lastPrinted>
  <dcterms:created xsi:type="dcterms:W3CDTF">2000-11-02T12:41:43Z</dcterms:created>
  <dcterms:modified xsi:type="dcterms:W3CDTF">2023-05-17T07:02:23Z</dcterms:modified>
</cp:coreProperties>
</file>